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7"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Prata" panose="020B0604020202020204" charset="0"/>
      <p:regular r:id="rId18"/>
    </p:embeddedFont>
    <p:embeddedFont>
      <p:font typeface="Raleway" pitchFamily="2"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27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092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83612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06CA4F-A5AD-4543-B84D-AB01BED13CB1}"/>
              </a:ext>
            </a:extLst>
          </p:cNvPr>
          <p:cNvPicPr>
            <a:picLocks noChangeAspect="1"/>
          </p:cNvPicPr>
          <p:nvPr/>
        </p:nvPicPr>
        <p:blipFill rotWithShape="1">
          <a:blip r:embed="rId3"/>
          <a:srcRect t="19360" r="280" b="302"/>
          <a:stretch/>
        </p:blipFill>
        <p:spPr>
          <a:xfrm>
            <a:off x="2468880" y="1060704"/>
            <a:ext cx="8942832" cy="6108191"/>
          </a:xfrm>
          <a:prstGeom prst="rect">
            <a:avLst/>
          </a:prstGeom>
        </p:spPr>
      </p:pic>
      <p:sp>
        <p:nvSpPr>
          <p:cNvPr id="2" name="Text 0"/>
          <p:cNvSpPr/>
          <p:nvPr/>
        </p:nvSpPr>
        <p:spPr>
          <a:xfrm>
            <a:off x="3519223" y="218838"/>
            <a:ext cx="8075369" cy="1063420"/>
          </a:xfrm>
          <a:prstGeom prst="rect">
            <a:avLst/>
          </a:prstGeom>
          <a:noFill/>
          <a:ln/>
        </p:spPr>
        <p:txBody>
          <a:bodyPr wrap="square" lIns="0" tIns="0" rIns="0" bIns="0" rtlCol="0" anchor="t"/>
          <a:lstStyle/>
          <a:p>
            <a:pPr marL="0" indent="0">
              <a:lnSpc>
                <a:spcPts val="5450"/>
              </a:lnSpc>
              <a:buNone/>
            </a:pPr>
            <a:r>
              <a:rPr lang="en-US" sz="4350" dirty="0">
                <a:solidFill>
                  <a:srgbClr val="F2E782"/>
                </a:solidFill>
                <a:latin typeface="Prata" pitchFamily="34" charset="0"/>
                <a:ea typeface="Prata" pitchFamily="34" charset="-122"/>
                <a:cs typeface="Prata" pitchFamily="34" charset="-120"/>
              </a:rPr>
              <a:t>Adidas Sales Analysis</a:t>
            </a:r>
            <a:endParaRPr lang="en-US" sz="4350" dirty="0"/>
          </a:p>
        </p:txBody>
      </p:sp>
      <p:sp>
        <p:nvSpPr>
          <p:cNvPr id="9" name="Text 5"/>
          <p:cNvSpPr/>
          <p:nvPr/>
        </p:nvSpPr>
        <p:spPr>
          <a:xfrm>
            <a:off x="-342305" y="7422546"/>
            <a:ext cx="13486209" cy="257889"/>
          </a:xfrm>
          <a:prstGeom prst="rect">
            <a:avLst/>
          </a:prstGeom>
          <a:noFill/>
          <a:ln/>
        </p:spPr>
        <p:txBody>
          <a:bodyPr wrap="none" lIns="0" tIns="0" rIns="0" bIns="0" rtlCol="0" anchor="t"/>
          <a:lstStyle/>
          <a:p>
            <a:pPr marL="0" indent="0">
              <a:lnSpc>
                <a:spcPts val="2000"/>
              </a:lnSpc>
              <a:buNone/>
            </a:pPr>
            <a:r>
              <a:rPr lang="en-US" dirty="0">
                <a:solidFill>
                  <a:srgbClr val="CFCBBF"/>
                </a:solidFill>
                <a:latin typeface="Raleway" pitchFamily="34" charset="0"/>
                <a:ea typeface="Raleway" pitchFamily="34" charset="-122"/>
                <a:cs typeface="Raleway" pitchFamily="34" charset="-120"/>
              </a:rPr>
              <a:t>                                                                                      </a:t>
            </a:r>
            <a:r>
              <a:rPr lang="en-US" sz="2800" dirty="0">
                <a:solidFill>
                  <a:srgbClr val="CFCBBF"/>
                </a:solidFill>
                <a:latin typeface="Raleway" pitchFamily="34" charset="0"/>
                <a:ea typeface="Raleway" pitchFamily="34" charset="-122"/>
                <a:cs typeface="Raleway" pitchFamily="34" charset="-120"/>
              </a:rPr>
              <a:t>-  </a:t>
            </a:r>
            <a:r>
              <a:rPr lang="en-US" sz="2800" b="1" dirty="0">
                <a:solidFill>
                  <a:srgbClr val="F4E883"/>
                </a:solidFill>
                <a:latin typeface="Raleway" pitchFamily="34" charset="0"/>
                <a:ea typeface="Raleway" pitchFamily="34" charset="-122"/>
                <a:cs typeface="Raleway" pitchFamily="34" charset="-120"/>
              </a:rPr>
              <a:t>By  Udit Bahuguna</a:t>
            </a:r>
            <a:endParaRPr lang="en-US" dirty="0"/>
          </a:p>
        </p:txBody>
      </p:sp>
      <p:sp>
        <p:nvSpPr>
          <p:cNvPr id="10" name="Text 6"/>
          <p:cNvSpPr/>
          <p:nvPr/>
        </p:nvSpPr>
        <p:spPr>
          <a:xfrm>
            <a:off x="572095" y="8191976"/>
            <a:ext cx="13486209" cy="257889"/>
          </a:xfrm>
          <a:prstGeom prst="rect">
            <a:avLst/>
          </a:prstGeom>
          <a:noFill/>
          <a:ln/>
        </p:spPr>
        <p:txBody>
          <a:bodyPr wrap="none" lIns="0" tIns="0" rIns="0" bIns="0"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                                                      </a:t>
            </a:r>
            <a:r>
              <a:rPr lang="en-US" sz="1250" b="1" dirty="0">
                <a:solidFill>
                  <a:srgbClr val="F4E883"/>
                </a:solidFill>
                <a:latin typeface="Raleway" pitchFamily="34" charset="0"/>
                <a:ea typeface="Raleway" pitchFamily="34" charset="-122"/>
                <a:cs typeface="Raleway" pitchFamily="34" charset="-120"/>
              </a:rPr>
              <a:t>Udit Bahuguna </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2707" y="552093"/>
            <a:ext cx="7361396" cy="627459"/>
          </a:xfrm>
          <a:prstGeom prst="rect">
            <a:avLst/>
          </a:prstGeom>
          <a:noFill/>
          <a:ln/>
        </p:spPr>
        <p:txBody>
          <a:bodyPr wrap="none" lIns="0" tIns="0" rIns="0" bIns="0" rtlCol="0" anchor="t"/>
          <a:lstStyle/>
          <a:p>
            <a:pPr marL="0" indent="0">
              <a:lnSpc>
                <a:spcPts val="4900"/>
              </a:lnSpc>
              <a:buNone/>
            </a:pPr>
            <a:r>
              <a:rPr lang="en-US" sz="3950" dirty="0">
                <a:solidFill>
                  <a:srgbClr val="F2E782"/>
                </a:solidFill>
                <a:latin typeface="Prata" pitchFamily="34" charset="0"/>
                <a:ea typeface="Prata" pitchFamily="34" charset="-122"/>
                <a:cs typeface="Prata" pitchFamily="34" charset="-120"/>
              </a:rPr>
              <a:t>Driving Adidas' Future Growth</a:t>
            </a:r>
            <a:endParaRPr lang="en-US" sz="3950" dirty="0"/>
          </a:p>
        </p:txBody>
      </p:sp>
      <p:pic>
        <p:nvPicPr>
          <p:cNvPr id="3" name="Image 0" descr="preencoded.png"/>
          <p:cNvPicPr>
            <a:picLocks noChangeAspect="1"/>
          </p:cNvPicPr>
          <p:nvPr/>
        </p:nvPicPr>
        <p:blipFill>
          <a:blip r:embed="rId3"/>
          <a:stretch>
            <a:fillRect/>
          </a:stretch>
        </p:blipFill>
        <p:spPr>
          <a:xfrm>
            <a:off x="702707" y="1581150"/>
            <a:ext cx="3080385" cy="1903809"/>
          </a:xfrm>
          <a:prstGeom prst="rect">
            <a:avLst/>
          </a:prstGeom>
        </p:spPr>
      </p:pic>
      <p:sp>
        <p:nvSpPr>
          <p:cNvPr id="4" name="Text 1"/>
          <p:cNvSpPr/>
          <p:nvPr/>
        </p:nvSpPr>
        <p:spPr>
          <a:xfrm>
            <a:off x="702707" y="3735943"/>
            <a:ext cx="2509957" cy="313730"/>
          </a:xfrm>
          <a:prstGeom prst="rect">
            <a:avLst/>
          </a:prstGeom>
          <a:noFill/>
          <a:ln/>
        </p:spPr>
        <p:txBody>
          <a:bodyPr wrap="non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Goal-Setting</a:t>
            </a:r>
            <a:endParaRPr lang="en-US" sz="1950" dirty="0"/>
          </a:p>
        </p:txBody>
      </p:sp>
      <p:sp>
        <p:nvSpPr>
          <p:cNvPr id="5" name="Text 2"/>
          <p:cNvSpPr/>
          <p:nvPr/>
        </p:nvSpPr>
        <p:spPr>
          <a:xfrm>
            <a:off x="702707" y="4170045"/>
            <a:ext cx="3080385" cy="3213497"/>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insights gleaned from the Adidas Sales Dashboard empower executives to set strategic, data-driven goals that align with the brand's overall growth objectives. These goals can encompass target sales figures, market share expansion, and the optimization of profit margins.</a:t>
            </a:r>
            <a:endParaRPr lang="en-US" sz="1550" dirty="0"/>
          </a:p>
        </p:txBody>
      </p:sp>
      <p:pic>
        <p:nvPicPr>
          <p:cNvPr id="6" name="Image 1" descr="preencoded.png"/>
          <p:cNvPicPr>
            <a:picLocks noChangeAspect="1"/>
          </p:cNvPicPr>
          <p:nvPr/>
        </p:nvPicPr>
        <p:blipFill>
          <a:blip r:embed="rId4"/>
          <a:stretch>
            <a:fillRect/>
          </a:stretch>
        </p:blipFill>
        <p:spPr>
          <a:xfrm>
            <a:off x="4084201" y="1581150"/>
            <a:ext cx="3080385" cy="1903809"/>
          </a:xfrm>
          <a:prstGeom prst="rect">
            <a:avLst/>
          </a:prstGeom>
        </p:spPr>
      </p:pic>
      <p:sp>
        <p:nvSpPr>
          <p:cNvPr id="7" name="Text 3"/>
          <p:cNvSpPr/>
          <p:nvPr/>
        </p:nvSpPr>
        <p:spPr>
          <a:xfrm>
            <a:off x="4084201" y="3735943"/>
            <a:ext cx="2509957" cy="313730"/>
          </a:xfrm>
          <a:prstGeom prst="rect">
            <a:avLst/>
          </a:prstGeom>
          <a:noFill/>
          <a:ln/>
        </p:spPr>
        <p:txBody>
          <a:bodyPr wrap="non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Strategic Alignment</a:t>
            </a:r>
            <a:endParaRPr lang="en-US" sz="1950" dirty="0"/>
          </a:p>
        </p:txBody>
      </p:sp>
      <p:sp>
        <p:nvSpPr>
          <p:cNvPr id="8" name="Text 4"/>
          <p:cNvSpPr/>
          <p:nvPr/>
        </p:nvSpPr>
        <p:spPr>
          <a:xfrm>
            <a:off x="4084201" y="4170045"/>
            <a:ext cx="3080385" cy="3213497"/>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By understanding the performance of different regions, product categories, and retail channels, Adidas can ensure its strategies and resource allocation are aligned with the areas of highest potential. This alignment fosters more efficient and effective execution across the organization.</a:t>
            </a:r>
            <a:endParaRPr lang="en-US" sz="1550" dirty="0"/>
          </a:p>
        </p:txBody>
      </p:sp>
      <p:pic>
        <p:nvPicPr>
          <p:cNvPr id="9" name="Image 2" descr="preencoded.png"/>
          <p:cNvPicPr>
            <a:picLocks noChangeAspect="1"/>
          </p:cNvPicPr>
          <p:nvPr/>
        </p:nvPicPr>
        <p:blipFill>
          <a:blip r:embed="rId5"/>
          <a:stretch>
            <a:fillRect/>
          </a:stretch>
        </p:blipFill>
        <p:spPr>
          <a:xfrm>
            <a:off x="7465695" y="1581150"/>
            <a:ext cx="3080385" cy="1903809"/>
          </a:xfrm>
          <a:prstGeom prst="rect">
            <a:avLst/>
          </a:prstGeom>
        </p:spPr>
      </p:pic>
      <p:sp>
        <p:nvSpPr>
          <p:cNvPr id="10" name="Text 5"/>
          <p:cNvSpPr/>
          <p:nvPr/>
        </p:nvSpPr>
        <p:spPr>
          <a:xfrm>
            <a:off x="7465695" y="3735943"/>
            <a:ext cx="2747129" cy="313730"/>
          </a:xfrm>
          <a:prstGeom prst="rect">
            <a:avLst/>
          </a:prstGeom>
          <a:noFill/>
          <a:ln/>
        </p:spPr>
        <p:txBody>
          <a:bodyPr wrap="non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Data-Driven Decisions</a:t>
            </a:r>
            <a:endParaRPr lang="en-US" sz="1950" dirty="0"/>
          </a:p>
        </p:txBody>
      </p:sp>
      <p:sp>
        <p:nvSpPr>
          <p:cNvPr id="11" name="Text 6"/>
          <p:cNvSpPr/>
          <p:nvPr/>
        </p:nvSpPr>
        <p:spPr>
          <a:xfrm>
            <a:off x="7465695" y="4170045"/>
            <a:ext cx="3080385" cy="3534847"/>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comprehensive data and visualizations provided in the dashboard enable Adidas executives and sales managers to make informed, data-driven decisions. This data-driven approach supports the company's ability to respond to market trends, optimize operations, and capitalize on emerging opportunities.</a:t>
            </a:r>
            <a:endParaRPr lang="en-US" sz="1550" dirty="0"/>
          </a:p>
        </p:txBody>
      </p:sp>
      <p:pic>
        <p:nvPicPr>
          <p:cNvPr id="12" name="Image 3" descr="preencoded.png"/>
          <p:cNvPicPr>
            <a:picLocks noChangeAspect="1"/>
          </p:cNvPicPr>
          <p:nvPr/>
        </p:nvPicPr>
        <p:blipFill>
          <a:blip r:embed="rId6"/>
          <a:stretch>
            <a:fillRect/>
          </a:stretch>
        </p:blipFill>
        <p:spPr>
          <a:xfrm>
            <a:off x="10847189" y="1581150"/>
            <a:ext cx="3080504" cy="1903809"/>
          </a:xfrm>
          <a:prstGeom prst="rect">
            <a:avLst/>
          </a:prstGeom>
        </p:spPr>
      </p:pic>
      <p:sp>
        <p:nvSpPr>
          <p:cNvPr id="13" name="Text 7"/>
          <p:cNvSpPr/>
          <p:nvPr/>
        </p:nvSpPr>
        <p:spPr>
          <a:xfrm>
            <a:off x="10847189" y="3735943"/>
            <a:ext cx="2509957" cy="313730"/>
          </a:xfrm>
          <a:prstGeom prst="rect">
            <a:avLst/>
          </a:prstGeom>
          <a:noFill/>
          <a:ln/>
        </p:spPr>
        <p:txBody>
          <a:bodyPr wrap="none" lIns="0" tIns="0" rIns="0" bIns="0" rtlCol="0" anchor="t"/>
          <a:lstStyle/>
          <a:p>
            <a:pPr marL="0" indent="0" algn="l">
              <a:lnSpc>
                <a:spcPts val="2450"/>
              </a:lnSpc>
              <a:buNone/>
            </a:pPr>
            <a:r>
              <a:rPr lang="en-US" sz="1950" dirty="0">
                <a:solidFill>
                  <a:srgbClr val="CFCBBF"/>
                </a:solidFill>
                <a:latin typeface="Prata" pitchFamily="34" charset="0"/>
                <a:ea typeface="Prata" pitchFamily="34" charset="-122"/>
                <a:cs typeface="Prata" pitchFamily="34" charset="-120"/>
              </a:rPr>
              <a:t>Accelerated Growth</a:t>
            </a:r>
            <a:endParaRPr lang="en-US" sz="1950" dirty="0"/>
          </a:p>
        </p:txBody>
      </p:sp>
      <p:sp>
        <p:nvSpPr>
          <p:cNvPr id="14" name="Text 8"/>
          <p:cNvSpPr/>
          <p:nvPr/>
        </p:nvSpPr>
        <p:spPr>
          <a:xfrm>
            <a:off x="10847189" y="4170045"/>
            <a:ext cx="3080504" cy="3213497"/>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By leveraging the insights from the Adidas Sales Dashboard, the company can develop and implement strategies that drive sustainable growth, strengthen its market position, and enhance its profitability. This data-driven approach positions Adidas for long-term success in the competitive sportswear industry.</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755BF2-1AF1-484C-8EB9-F968D27376DF}"/>
              </a:ext>
            </a:extLst>
          </p:cNvPr>
          <p:cNvSpPr txBox="1"/>
          <p:nvPr/>
        </p:nvSpPr>
        <p:spPr>
          <a:xfrm>
            <a:off x="1591056" y="1097280"/>
            <a:ext cx="5394960" cy="1435714"/>
          </a:xfrm>
          <a:prstGeom prst="rect">
            <a:avLst/>
          </a:prstGeom>
          <a:noFill/>
        </p:spPr>
        <p:txBody>
          <a:bodyPr wrap="square">
            <a:spAutoFit/>
          </a:bodyPr>
          <a:lstStyle/>
          <a:p>
            <a:pPr marL="0" indent="0">
              <a:lnSpc>
                <a:spcPts val="4900"/>
              </a:lnSpc>
              <a:buNone/>
            </a:pPr>
            <a:r>
              <a:rPr lang="en-US" sz="7200" dirty="0">
                <a:solidFill>
                  <a:srgbClr val="F2E782"/>
                </a:solidFill>
                <a:latin typeface="Prata" pitchFamily="34" charset="0"/>
              </a:rPr>
              <a:t>Conclusion</a:t>
            </a:r>
          </a:p>
          <a:p>
            <a:pPr marL="0" indent="0">
              <a:lnSpc>
                <a:spcPts val="4900"/>
              </a:lnSpc>
              <a:buNone/>
            </a:pPr>
            <a:endParaRPr lang="en-US" sz="7200" dirty="0"/>
          </a:p>
        </p:txBody>
      </p:sp>
      <p:sp>
        <p:nvSpPr>
          <p:cNvPr id="5" name="Rectangle 2">
            <a:extLst>
              <a:ext uri="{FF2B5EF4-FFF2-40B4-BE49-F238E27FC236}">
                <a16:creationId xmlns:a16="http://schemas.microsoft.com/office/drawing/2014/main" id="{2D3AC5C4-0FFD-48BE-8C64-2F26CA48E661}"/>
              </a:ext>
            </a:extLst>
          </p:cNvPr>
          <p:cNvSpPr>
            <a:spLocks noChangeArrowheads="1"/>
          </p:cNvSpPr>
          <p:nvPr/>
        </p:nvSpPr>
        <p:spPr bwMode="auto">
          <a:xfrm>
            <a:off x="877824" y="2524066"/>
            <a:ext cx="10204704"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 Total Sales</a:t>
            </a:r>
            <a:r>
              <a:rPr kumimoji="0" lang="en-US" altLang="en-US" sz="2400" b="0" i="0" u="none" strike="noStrike" cap="none" normalizeH="0" baseline="0" dirty="0">
                <a:ln>
                  <a:noFill/>
                </a:ln>
                <a:solidFill>
                  <a:schemeClr val="bg1"/>
                </a:solidFill>
                <a:effectLst/>
                <a:latin typeface="Arial" panose="020B0604020202020204" pitchFamily="34" charset="0"/>
              </a:rPr>
              <a:t> amount to </a:t>
            </a:r>
            <a:r>
              <a:rPr kumimoji="0" lang="en-US" altLang="en-US" sz="2400" b="1" i="0" u="none" strike="noStrike" cap="none" normalizeH="0" baseline="0" dirty="0">
                <a:ln>
                  <a:noFill/>
                </a:ln>
                <a:solidFill>
                  <a:schemeClr val="bg1"/>
                </a:solidFill>
                <a:effectLst/>
                <a:latin typeface="Arial" panose="020B0604020202020204" pitchFamily="34" charset="0"/>
              </a:rPr>
              <a:t>$899.9M</a:t>
            </a:r>
            <a:r>
              <a:rPr kumimoji="0" lang="en-US" altLang="en-US" sz="2400" b="0" i="0" u="none" strike="noStrike" cap="none" normalizeH="0" baseline="0" dirty="0">
                <a:ln>
                  <a:noFill/>
                </a:ln>
                <a:solidFill>
                  <a:schemeClr val="bg1"/>
                </a:solidFill>
                <a:effectLst/>
                <a:latin typeface="Arial" panose="020B0604020202020204" pitchFamily="34" charset="0"/>
              </a:rPr>
              <a:t>, with a </a:t>
            </a:r>
            <a:r>
              <a:rPr kumimoji="0" lang="en-US" altLang="en-US" sz="2400" b="1" i="0" u="none" strike="noStrike" cap="none" normalizeH="0" baseline="0" dirty="0">
                <a:ln>
                  <a:noFill/>
                </a:ln>
                <a:solidFill>
                  <a:schemeClr val="bg1"/>
                </a:solidFill>
                <a:effectLst/>
                <a:latin typeface="Arial" panose="020B0604020202020204" pitchFamily="34" charset="0"/>
              </a:rPr>
              <a:t>Total Profit</a:t>
            </a:r>
            <a:r>
              <a:rPr kumimoji="0" lang="en-US" altLang="en-US" sz="2400" b="0" i="0" u="none" strike="noStrike" cap="none" normalizeH="0" baseline="0" dirty="0">
                <a:ln>
                  <a:noFill/>
                </a:ln>
                <a:solidFill>
                  <a:schemeClr val="bg1"/>
                </a:solidFill>
                <a:effectLst/>
                <a:latin typeface="Arial" panose="020B0604020202020204" pitchFamily="34" charset="0"/>
              </a:rPr>
              <a:t> of </a:t>
            </a:r>
            <a:r>
              <a:rPr kumimoji="0" lang="en-US" altLang="en-US" sz="2400" b="1" i="0" u="none" strike="noStrike" cap="none" normalizeH="0" baseline="0" dirty="0">
                <a:ln>
                  <a:noFill/>
                </a:ln>
                <a:solidFill>
                  <a:schemeClr val="bg1"/>
                </a:solidFill>
                <a:effectLst/>
                <a:latin typeface="Arial" panose="020B0604020202020204" pitchFamily="34" charset="0"/>
              </a:rPr>
              <a:t>$332.1M</a:t>
            </a:r>
            <a:r>
              <a:rPr kumimoji="0" lang="en-US" altLang="en-US" sz="2400" b="0" i="0" u="none" strike="noStrike" cap="none" normalizeH="0" baseline="0" dirty="0">
                <a:ln>
                  <a:noFill/>
                </a:ln>
                <a:solidFill>
                  <a:schemeClr val="bg1"/>
                </a:solidFill>
                <a:effectLst/>
                <a:latin typeface="Arial" panose="020B0604020202020204" pitchFamily="34" charset="0"/>
              </a:rPr>
              <a:t> and    </a:t>
            </a:r>
            <a:r>
              <a:rPr kumimoji="0" lang="en-US" altLang="en-US" sz="2400" b="1" i="0" u="none" strike="noStrike" cap="none" normalizeH="0" baseline="0" dirty="0">
                <a:ln>
                  <a:noFill/>
                </a:ln>
                <a:solidFill>
                  <a:schemeClr val="bg1"/>
                </a:solidFill>
                <a:effectLst/>
                <a:latin typeface="Arial" panose="020B0604020202020204" pitchFamily="34" charset="0"/>
              </a:rPr>
              <a:t>2.5M Units Sold</a:t>
            </a:r>
            <a:r>
              <a:rPr kumimoji="0" lang="en-US" altLang="en-US" sz="2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The </a:t>
            </a:r>
            <a:r>
              <a:rPr kumimoji="0" lang="en-US" altLang="en-US" sz="2400" b="1" i="0" u="none" strike="noStrike" cap="none" normalizeH="0" baseline="0" dirty="0">
                <a:ln>
                  <a:noFill/>
                </a:ln>
                <a:solidFill>
                  <a:schemeClr val="bg1"/>
                </a:solidFill>
                <a:effectLst/>
                <a:latin typeface="Arial" panose="020B0604020202020204" pitchFamily="34" charset="0"/>
              </a:rPr>
              <a:t>Price Per Unit</a:t>
            </a:r>
            <a:r>
              <a:rPr kumimoji="0" lang="en-US" altLang="en-US" sz="2400" b="0" i="0" u="none" strike="noStrike" cap="none" normalizeH="0" baseline="0" dirty="0">
                <a:ln>
                  <a:noFill/>
                </a:ln>
                <a:solidFill>
                  <a:schemeClr val="bg1"/>
                </a:solidFill>
                <a:effectLst/>
                <a:latin typeface="Arial" panose="020B0604020202020204" pitchFamily="34" charset="0"/>
              </a:rPr>
              <a:t> is approximately </a:t>
            </a:r>
            <a:r>
              <a:rPr kumimoji="0" lang="en-US" altLang="en-US" sz="2400" b="1" i="0" u="none" strike="noStrike" cap="none" normalizeH="0" baseline="0" dirty="0">
                <a:ln>
                  <a:noFill/>
                </a:ln>
                <a:solidFill>
                  <a:schemeClr val="bg1"/>
                </a:solidFill>
                <a:effectLst/>
                <a:latin typeface="Arial" panose="020B0604020202020204" pitchFamily="34" charset="0"/>
              </a:rPr>
              <a:t>$436.3K</a:t>
            </a:r>
            <a:r>
              <a:rPr kumimoji="0" lang="en-US" altLang="en-US" sz="2400" b="0" i="0" u="none" strike="noStrike" cap="none" normalizeH="0" baseline="0" dirty="0">
                <a:ln>
                  <a:noFill/>
                </a:ln>
                <a:solidFill>
                  <a:schemeClr val="bg1"/>
                </a:solidFill>
                <a:effectLst/>
                <a:latin typeface="Arial" panose="020B0604020202020204" pitchFamily="34" charset="0"/>
              </a:rPr>
              <a:t>, and the </a:t>
            </a:r>
            <a:r>
              <a:rPr kumimoji="0" lang="en-US" altLang="en-US" sz="2400" b="1" i="0" u="none" strike="noStrike" cap="none" normalizeH="0" baseline="0" dirty="0">
                <a:ln>
                  <a:noFill/>
                </a:ln>
                <a:solidFill>
                  <a:schemeClr val="bg1"/>
                </a:solidFill>
                <a:effectLst/>
                <a:latin typeface="Arial" panose="020B0604020202020204" pitchFamily="34" charset="0"/>
              </a:rPr>
              <a:t>Average Margin</a:t>
            </a:r>
            <a:r>
              <a:rPr kumimoji="0" lang="en-US" altLang="en-US" sz="2400" b="0" i="0" u="none" strike="noStrike" cap="none" normalizeH="0" baseline="0" dirty="0">
                <a:ln>
                  <a:noFill/>
                </a:ln>
                <a:solidFill>
                  <a:schemeClr val="bg1"/>
                </a:solidFill>
                <a:effectLst/>
                <a:latin typeface="Arial" panose="020B0604020202020204" pitchFamily="34" charset="0"/>
              </a:rPr>
              <a:t> stands at </a:t>
            </a:r>
            <a:r>
              <a:rPr kumimoji="0" lang="en-US" altLang="en-US" sz="2400" b="1" i="0" u="none" strike="noStrike" cap="none" normalizeH="0" baseline="0" dirty="0">
                <a:ln>
                  <a:noFill/>
                </a:ln>
                <a:solidFill>
                  <a:schemeClr val="bg1"/>
                </a:solidFill>
                <a:effectLst/>
                <a:latin typeface="Arial" panose="020B0604020202020204" pitchFamily="34" charset="0"/>
              </a:rPr>
              <a:t>42%</a:t>
            </a:r>
            <a:r>
              <a:rPr kumimoji="0" lang="en-US" altLang="en-US" sz="2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Monthly Sales</a:t>
            </a:r>
            <a:r>
              <a:rPr kumimoji="0" lang="en-US" altLang="en-US" sz="2400" b="0" i="0" u="none" strike="noStrike" cap="none" normalizeH="0" baseline="0" dirty="0">
                <a:ln>
                  <a:noFill/>
                </a:ln>
                <a:solidFill>
                  <a:schemeClr val="bg1"/>
                </a:solidFill>
                <a:effectLst/>
                <a:latin typeface="Arial" panose="020B0604020202020204" pitchFamily="34" charset="0"/>
              </a:rPr>
              <a:t> show fluctuations, with peaks in </a:t>
            </a:r>
            <a:r>
              <a:rPr kumimoji="0" lang="en-US" altLang="en-US" sz="2400" b="1" i="0" u="none" strike="noStrike" cap="none" normalizeH="0" baseline="0" dirty="0">
                <a:ln>
                  <a:noFill/>
                </a:ln>
                <a:solidFill>
                  <a:schemeClr val="bg1"/>
                </a:solidFill>
                <a:effectLst/>
                <a:latin typeface="Arial" panose="020B0604020202020204" pitchFamily="34" charset="0"/>
              </a:rPr>
              <a:t>August (92M)</a:t>
            </a:r>
            <a:r>
              <a:rPr kumimoji="0" lang="en-US" altLang="en-US" sz="2400" b="0" i="0" u="none" strike="noStrike" cap="none" normalizeH="0" baseline="0" dirty="0">
                <a:ln>
                  <a:noFill/>
                </a:ln>
                <a:solidFill>
                  <a:schemeClr val="bg1"/>
                </a:solidFill>
                <a:effectLst/>
                <a:latin typeface="Arial" panose="020B0604020202020204" pitchFamily="34" charset="0"/>
              </a:rPr>
              <a:t> and </a:t>
            </a:r>
            <a:r>
              <a:rPr kumimoji="0" lang="en-US" altLang="en-US" sz="2400" b="1" i="0" u="none" strike="noStrike" cap="none" normalizeH="0" baseline="0" dirty="0">
                <a:ln>
                  <a:noFill/>
                </a:ln>
                <a:solidFill>
                  <a:schemeClr val="bg1"/>
                </a:solidFill>
                <a:effectLst/>
                <a:latin typeface="Arial" panose="020B0604020202020204" pitchFamily="34" charset="0"/>
              </a:rPr>
              <a:t>December (86M)</a:t>
            </a:r>
            <a:r>
              <a:rPr kumimoji="0" lang="en-US" altLang="en-US" sz="2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Top Sales  State</a:t>
            </a:r>
            <a:r>
              <a:rPr kumimoji="0" lang="en-US" altLang="en-US" sz="2400" b="0" i="0" u="none" strike="noStrike" cap="none" normalizeH="0" baseline="0" dirty="0">
                <a:ln>
                  <a:noFill/>
                </a:ln>
                <a:solidFill>
                  <a:schemeClr val="bg1"/>
                </a:solidFill>
                <a:effectLst/>
                <a:latin typeface="Arial" panose="020B0604020202020204" pitchFamily="34" charset="0"/>
              </a:rPr>
              <a:t> are concentrated in </a:t>
            </a:r>
            <a:r>
              <a:rPr kumimoji="0" lang="en-US" altLang="en-US" sz="2400" b="1" i="0" u="none" strike="noStrike" cap="none" normalizeH="0" baseline="0" dirty="0">
                <a:ln>
                  <a:noFill/>
                </a:ln>
                <a:solidFill>
                  <a:schemeClr val="bg1"/>
                </a:solidFill>
                <a:effectLst/>
                <a:latin typeface="Arial" panose="020B0604020202020204" pitchFamily="34" charset="0"/>
              </a:rPr>
              <a:t>New York</a:t>
            </a:r>
            <a:r>
              <a:rPr kumimoji="0" lang="en-US" altLang="en-US" sz="2400" b="0" i="0" u="none" strike="noStrike" cap="none" normalizeH="0" baseline="0" dirty="0">
                <a:ln>
                  <a:noFill/>
                </a:ln>
                <a:solidFill>
                  <a:schemeClr val="bg1"/>
                </a:solidFill>
                <a:effectLst/>
                <a:latin typeface="Arial" panose="020B0604020202020204" pitchFamily="34" charset="0"/>
              </a:rPr>
              <a:t> and surrounding states.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Regional Sales</a:t>
            </a:r>
            <a:r>
              <a:rPr kumimoji="0" lang="en-US" altLang="en-US" sz="2400" b="0" i="0" u="none" strike="noStrike" cap="none" normalizeH="0" baseline="0" dirty="0">
                <a:ln>
                  <a:noFill/>
                </a:ln>
                <a:solidFill>
                  <a:schemeClr val="bg1"/>
                </a:solidFill>
                <a:effectLst/>
                <a:latin typeface="Arial" panose="020B0604020202020204" pitchFamily="34" charset="0"/>
              </a:rPr>
              <a:t> highlight the </a:t>
            </a:r>
            <a:r>
              <a:rPr kumimoji="0" lang="en-US" altLang="en-US" sz="2400" b="1" i="0" u="none" strike="noStrike" cap="none" normalizeH="0" baseline="0" dirty="0">
                <a:ln>
                  <a:noFill/>
                </a:ln>
                <a:solidFill>
                  <a:schemeClr val="bg1"/>
                </a:solidFill>
                <a:effectLst/>
                <a:latin typeface="Arial" panose="020B0604020202020204" pitchFamily="34" charset="0"/>
              </a:rPr>
              <a:t>Midwest (270M)</a:t>
            </a:r>
            <a:r>
              <a:rPr kumimoji="0" lang="en-US" altLang="en-US" sz="2400" b="0" i="0" u="none" strike="noStrike" cap="none" normalizeH="0" baseline="0" dirty="0">
                <a:ln>
                  <a:noFill/>
                </a:ln>
                <a:solidFill>
                  <a:schemeClr val="bg1"/>
                </a:solidFill>
                <a:effectLst/>
                <a:latin typeface="Arial" panose="020B0604020202020204" pitchFamily="34" charset="0"/>
              </a:rPr>
              <a:t> as the top-performing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Men's Street Footwear</a:t>
            </a:r>
            <a:r>
              <a:rPr kumimoji="0" lang="en-US" altLang="en-US" sz="2400" b="0" i="0" u="none" strike="noStrike" cap="none" normalizeH="0" baseline="0" dirty="0">
                <a:ln>
                  <a:noFill/>
                </a:ln>
                <a:solidFill>
                  <a:schemeClr val="bg1"/>
                </a:solidFill>
                <a:effectLst/>
                <a:latin typeface="Arial" panose="020B0604020202020204" pitchFamily="34" charset="0"/>
              </a:rPr>
              <a:t> is the leading product category, contributing </a:t>
            </a:r>
            <a:r>
              <a:rPr kumimoji="0" lang="en-US" altLang="en-US" sz="2400" b="1" i="0" u="none" strike="noStrike" cap="none" normalizeH="0" baseline="0" dirty="0">
                <a:ln>
                  <a:noFill/>
                </a:ln>
                <a:solidFill>
                  <a:schemeClr val="bg1"/>
                </a:solidFill>
                <a:effectLst/>
                <a:latin typeface="Arial" panose="020B0604020202020204" pitchFamily="34" charset="0"/>
              </a:rPr>
              <a:t>208.88M</a:t>
            </a:r>
            <a:r>
              <a:rPr kumimoji="0" lang="en-US" altLang="en-US" sz="2400" b="0" i="0" u="none" strike="noStrike" cap="none" normalizeH="0" baseline="0" dirty="0">
                <a:ln>
                  <a:noFill/>
                </a:ln>
                <a:solidFill>
                  <a:schemeClr val="bg1"/>
                </a:solidFill>
                <a:effectLst/>
                <a:latin typeface="Arial" panose="020B0604020202020204" pitchFamily="34" charset="0"/>
              </a:rPr>
              <a:t> in sales.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West Gear (242.96M)</a:t>
            </a:r>
            <a:r>
              <a:rPr kumimoji="0" lang="en-US" altLang="en-US" sz="2400" b="0" i="0" u="none" strike="noStrike" cap="none" normalizeH="0" baseline="0" dirty="0">
                <a:ln>
                  <a:noFill/>
                </a:ln>
                <a:solidFill>
                  <a:schemeClr val="bg1"/>
                </a:solidFill>
                <a:effectLst/>
                <a:latin typeface="Arial" panose="020B0604020202020204" pitchFamily="34" charset="0"/>
              </a:rPr>
              <a:t> is the top retailer, followed by </a:t>
            </a:r>
            <a:r>
              <a:rPr kumimoji="0" lang="en-US" altLang="en-US" sz="2400" b="1" i="0" u="none" strike="noStrike" cap="none" normalizeH="0" baseline="0" dirty="0">
                <a:ln>
                  <a:noFill/>
                </a:ln>
                <a:solidFill>
                  <a:schemeClr val="bg1"/>
                </a:solidFill>
                <a:effectLst/>
                <a:latin typeface="Arial" panose="020B0604020202020204" pitchFamily="34" charset="0"/>
              </a:rPr>
              <a:t>Foot Locker</a:t>
            </a:r>
            <a:r>
              <a:rPr kumimoji="0" lang="en-US" altLang="en-US" sz="2400" b="0" i="0" u="none" strike="noStrike" cap="none" normalizeH="0" baseline="0" dirty="0">
                <a:ln>
                  <a:noFill/>
                </a:ln>
                <a:solidFill>
                  <a:schemeClr val="bg1"/>
                </a:solidFill>
                <a:effectLst/>
                <a:latin typeface="Arial" panose="020B0604020202020204" pitchFamily="34" charset="0"/>
              </a:rPr>
              <a:t> and </a:t>
            </a:r>
            <a:r>
              <a:rPr kumimoji="0" lang="en-US" altLang="en-US" sz="2400" b="1" i="0" u="none" strike="noStrike" cap="none" normalizeH="0" baseline="0" dirty="0">
                <a:ln>
                  <a:noFill/>
                </a:ln>
                <a:solidFill>
                  <a:schemeClr val="bg1"/>
                </a:solidFill>
                <a:effectLst/>
                <a:latin typeface="Arial" panose="020B0604020202020204" pitchFamily="34" charset="0"/>
              </a:rPr>
              <a:t>Sports Direct</a:t>
            </a:r>
            <a:r>
              <a:rPr kumimoji="0" lang="en-US" altLang="en-US" sz="2400" b="0" i="0" u="none" strike="noStrike" cap="none" normalizeH="0" baseline="0" dirty="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243441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389215" y="657939"/>
            <a:ext cx="6622256" cy="3184708"/>
          </a:xfrm>
          <a:prstGeom prst="rect">
            <a:avLst/>
          </a:prstGeom>
        </p:spPr>
      </p:pic>
      <p:sp>
        <p:nvSpPr>
          <p:cNvPr id="4" name="Text 1"/>
          <p:cNvSpPr/>
          <p:nvPr/>
        </p:nvSpPr>
        <p:spPr>
          <a:xfrm>
            <a:off x="1243584" y="4159819"/>
            <a:ext cx="5173921" cy="503621"/>
          </a:xfrm>
          <a:prstGeom prst="rect">
            <a:avLst/>
          </a:prstGeom>
          <a:noFill/>
          <a:ln/>
        </p:spPr>
        <p:txBody>
          <a:bodyPr wrap="none" lIns="0" tIns="0" rIns="0" bIns="0" rtlCol="0" anchor="t"/>
          <a:lstStyle/>
          <a:p>
            <a:pPr>
              <a:lnSpc>
                <a:spcPts val="1950"/>
              </a:lnSpc>
            </a:pPr>
            <a:r>
              <a:rPr lang="en-US" sz="3200">
                <a:solidFill>
                  <a:srgbClr val="CFCBBF"/>
                </a:solidFill>
                <a:latin typeface="Prata" pitchFamily="34" charset="0"/>
              </a:rPr>
              <a:t>Comprehensive Overview</a:t>
            </a:r>
            <a:endParaRPr lang="en-US" sz="3200" dirty="0">
              <a:solidFill>
                <a:srgbClr val="CFCBBF"/>
              </a:solidFill>
              <a:latin typeface="Prata" pitchFamily="34" charset="0"/>
            </a:endParaRPr>
          </a:p>
        </p:txBody>
      </p:sp>
      <p:sp>
        <p:nvSpPr>
          <p:cNvPr id="5" name="Text 2"/>
          <p:cNvSpPr/>
          <p:nvPr/>
        </p:nvSpPr>
        <p:spPr>
          <a:xfrm>
            <a:off x="956143" y="5181743"/>
            <a:ext cx="6055328" cy="1616250"/>
          </a:xfrm>
          <a:prstGeom prst="rect">
            <a:avLst/>
          </a:prstGeom>
          <a:noFill/>
          <a:ln/>
        </p:spPr>
        <p:txBody>
          <a:bodyPr wrap="square" lIns="0" tIns="0" rIns="0" bIns="0" rtlCol="0" anchor="t"/>
          <a:lstStyle/>
          <a:p>
            <a:pPr marL="0" indent="0" algn="l">
              <a:lnSpc>
                <a:spcPts val="2000"/>
              </a:lnSpc>
              <a:buNone/>
            </a:pPr>
            <a:r>
              <a:rPr lang="en-US" sz="2400" dirty="0">
                <a:solidFill>
                  <a:srgbClr val="CFCBBF"/>
                </a:solidFill>
                <a:latin typeface="Raleway" pitchFamily="34" charset="0"/>
                <a:ea typeface="Raleway" pitchFamily="34" charset="-122"/>
                <a:cs typeface="Raleway" pitchFamily="34" charset="-120"/>
              </a:rPr>
              <a:t>The Adidas Sales Dashboard provides a detailed view of global sales performance, tracking key metrics across regions, product categories, and retail channels. You can also analyze customer demographics.</a:t>
            </a:r>
            <a:endParaRPr lang="en-US" sz="2400" dirty="0"/>
          </a:p>
        </p:txBody>
      </p:sp>
      <p:pic>
        <p:nvPicPr>
          <p:cNvPr id="6" name="Image 1" descr="preencoded.png"/>
          <p:cNvPicPr>
            <a:picLocks noChangeAspect="1"/>
          </p:cNvPicPr>
          <p:nvPr/>
        </p:nvPicPr>
        <p:blipFill>
          <a:blip r:embed="rId4"/>
          <a:stretch>
            <a:fillRect/>
          </a:stretch>
        </p:blipFill>
        <p:spPr>
          <a:xfrm>
            <a:off x="7651077" y="657939"/>
            <a:ext cx="6622256" cy="3184709"/>
          </a:xfrm>
          <a:prstGeom prst="rect">
            <a:avLst/>
          </a:prstGeom>
        </p:spPr>
      </p:pic>
      <p:sp>
        <p:nvSpPr>
          <p:cNvPr id="7" name="Text 3"/>
          <p:cNvSpPr/>
          <p:nvPr/>
        </p:nvSpPr>
        <p:spPr>
          <a:xfrm>
            <a:off x="9831776" y="4206240"/>
            <a:ext cx="3555040" cy="682228"/>
          </a:xfrm>
          <a:prstGeom prst="rect">
            <a:avLst/>
          </a:prstGeom>
          <a:noFill/>
          <a:ln/>
        </p:spPr>
        <p:txBody>
          <a:bodyPr wrap="none" lIns="0" tIns="0" rIns="0" bIns="0" rtlCol="0" anchor="t"/>
          <a:lstStyle/>
          <a:p>
            <a:pPr marL="0" indent="0" algn="l">
              <a:lnSpc>
                <a:spcPts val="1950"/>
              </a:lnSpc>
              <a:buNone/>
            </a:pPr>
            <a:r>
              <a:rPr lang="en-US" sz="3200" dirty="0">
                <a:solidFill>
                  <a:srgbClr val="CFCBBF"/>
                </a:solidFill>
                <a:latin typeface="Prata" pitchFamily="34" charset="0"/>
                <a:ea typeface="Prata" pitchFamily="34" charset="-122"/>
                <a:cs typeface="Prata" pitchFamily="34" charset="-120"/>
              </a:rPr>
              <a:t>Interactive Tool</a:t>
            </a:r>
            <a:endParaRPr lang="en-US" sz="3200" dirty="0"/>
          </a:p>
        </p:txBody>
      </p:sp>
      <p:sp>
        <p:nvSpPr>
          <p:cNvPr id="8" name="Text 4"/>
          <p:cNvSpPr/>
          <p:nvPr/>
        </p:nvSpPr>
        <p:spPr>
          <a:xfrm>
            <a:off x="7651077" y="5107568"/>
            <a:ext cx="6622256" cy="773668"/>
          </a:xfrm>
          <a:prstGeom prst="rect">
            <a:avLst/>
          </a:prstGeom>
          <a:noFill/>
          <a:ln/>
        </p:spPr>
        <p:txBody>
          <a:bodyPr wrap="square" lIns="0" tIns="0" rIns="0" bIns="0" rtlCol="0" anchor="t"/>
          <a:lstStyle/>
          <a:p>
            <a:pPr>
              <a:lnSpc>
                <a:spcPts val="2000"/>
              </a:lnSpc>
            </a:pPr>
            <a:r>
              <a:rPr lang="en-US" sz="2400" dirty="0">
                <a:solidFill>
                  <a:srgbClr val="CFCBBF"/>
                </a:solidFill>
                <a:latin typeface="Raleway" pitchFamily="34" charset="0"/>
              </a:rPr>
              <a:t>This interactive tool lets executives explore specific data points, like seasonal sales trends and product category performance. Charts and graphs visualize key trends to inform data-driven decisions.</a:t>
            </a:r>
          </a:p>
        </p:txBody>
      </p:sp>
      <p:sp>
        <p:nvSpPr>
          <p:cNvPr id="10" name="Text 6"/>
          <p:cNvSpPr/>
          <p:nvPr/>
        </p:nvSpPr>
        <p:spPr>
          <a:xfrm>
            <a:off x="572095" y="8191976"/>
            <a:ext cx="13486209" cy="257889"/>
          </a:xfrm>
          <a:prstGeom prst="rect">
            <a:avLst/>
          </a:prstGeom>
          <a:noFill/>
          <a:ln/>
        </p:spPr>
        <p:txBody>
          <a:bodyPr wrap="none" lIns="0" tIns="0" rIns="0" bIns="0"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                                                      </a:t>
            </a:r>
            <a:r>
              <a:rPr lang="en-US" sz="1250" b="1" dirty="0">
                <a:solidFill>
                  <a:srgbClr val="F4E883"/>
                </a:solidFill>
                <a:latin typeface="Raleway" pitchFamily="34" charset="0"/>
                <a:ea typeface="Raleway" pitchFamily="34" charset="-122"/>
                <a:cs typeface="Raleway" pitchFamily="34" charset="-120"/>
              </a:rPr>
              <a:t>Udit Bahuguna </a:t>
            </a:r>
            <a:endParaRPr lang="en-US" sz="1250" dirty="0"/>
          </a:p>
        </p:txBody>
      </p:sp>
    </p:spTree>
    <p:extLst>
      <p:ext uri="{BB962C8B-B14F-4D97-AF65-F5344CB8AC3E}">
        <p14:creationId xmlns:p14="http://schemas.microsoft.com/office/powerpoint/2010/main" val="972731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0690" y="684848"/>
            <a:ext cx="7155656" cy="679252"/>
          </a:xfrm>
          <a:prstGeom prst="rect">
            <a:avLst/>
          </a:prstGeom>
          <a:noFill/>
          <a:ln/>
        </p:spPr>
        <p:txBody>
          <a:bodyPr wrap="none" lIns="0" tIns="0" rIns="0" bIns="0" rtlCol="0" anchor="t"/>
          <a:lstStyle/>
          <a:p>
            <a:pPr marL="0" indent="0">
              <a:lnSpc>
                <a:spcPts val="5300"/>
              </a:lnSpc>
              <a:buNone/>
            </a:pPr>
            <a:r>
              <a:rPr lang="en-US" sz="4250" dirty="0">
                <a:solidFill>
                  <a:srgbClr val="F2E782"/>
                </a:solidFill>
                <a:latin typeface="Prata" pitchFamily="34" charset="0"/>
                <a:ea typeface="Prata" pitchFamily="34" charset="-122"/>
                <a:cs typeface="Prata" pitchFamily="34" charset="-120"/>
              </a:rPr>
              <a:t>Total Sales and Profitability</a:t>
            </a:r>
            <a:endParaRPr lang="en-US" sz="4250" dirty="0"/>
          </a:p>
        </p:txBody>
      </p:sp>
      <p:pic>
        <p:nvPicPr>
          <p:cNvPr id="3" name="Image 0" descr="preencoded.png"/>
          <p:cNvPicPr>
            <a:picLocks noChangeAspect="1"/>
          </p:cNvPicPr>
          <p:nvPr/>
        </p:nvPicPr>
        <p:blipFill>
          <a:blip r:embed="rId3"/>
          <a:stretch>
            <a:fillRect/>
          </a:stretch>
        </p:blipFill>
        <p:spPr>
          <a:xfrm>
            <a:off x="760690" y="1798796"/>
            <a:ext cx="3032760" cy="1874282"/>
          </a:xfrm>
          <a:prstGeom prst="rect">
            <a:avLst/>
          </a:prstGeom>
        </p:spPr>
      </p:pic>
      <p:sp>
        <p:nvSpPr>
          <p:cNvPr id="4" name="Text 1"/>
          <p:cNvSpPr/>
          <p:nvPr/>
        </p:nvSpPr>
        <p:spPr>
          <a:xfrm>
            <a:off x="760690" y="3944779"/>
            <a:ext cx="2717125" cy="339566"/>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Total Sales</a:t>
            </a:r>
            <a:endParaRPr lang="en-US" sz="2100" dirty="0"/>
          </a:p>
        </p:txBody>
      </p:sp>
      <p:sp>
        <p:nvSpPr>
          <p:cNvPr id="5" name="Text 2"/>
          <p:cNvSpPr/>
          <p:nvPr/>
        </p:nvSpPr>
        <p:spPr>
          <a:xfrm>
            <a:off x="760690" y="4414718"/>
            <a:ext cx="3032760" cy="3130034"/>
          </a:xfrm>
          <a:prstGeom prst="rect">
            <a:avLst/>
          </a:prstGeom>
          <a:noFill/>
          <a:ln/>
        </p:spPr>
        <p:txBody>
          <a:bodyPr wrap="square" lIns="0" tIns="0" rIns="0" bIns="0" rtlCol="0" anchor="t"/>
          <a:lstStyle/>
          <a:p>
            <a:pPr marL="0" indent="0" algn="l">
              <a:lnSpc>
                <a:spcPts val="2700"/>
              </a:lnSpc>
              <a:buNone/>
            </a:pPr>
            <a:r>
              <a:rPr lang="en-US" sz="1700" dirty="0">
                <a:solidFill>
                  <a:srgbClr val="CFCBBF"/>
                </a:solidFill>
                <a:latin typeface="Raleway" pitchFamily="34" charset="0"/>
                <a:ea typeface="Raleway" pitchFamily="34" charset="-122"/>
                <a:cs typeface="Raleway" pitchFamily="34" charset="-120"/>
              </a:rPr>
              <a:t>The Adidas sales dashboard reports a total sales figure of $899.9 million, showcasing the brand's strong performance in the market. This metric provides a high-level understanding of the overall revenue generated during the reporting period.</a:t>
            </a:r>
            <a:endParaRPr lang="en-US" sz="1700" dirty="0"/>
          </a:p>
        </p:txBody>
      </p:sp>
      <p:pic>
        <p:nvPicPr>
          <p:cNvPr id="6" name="Image 1" descr="preencoded.png"/>
          <p:cNvPicPr>
            <a:picLocks noChangeAspect="1"/>
          </p:cNvPicPr>
          <p:nvPr/>
        </p:nvPicPr>
        <p:blipFill>
          <a:blip r:embed="rId4"/>
          <a:stretch>
            <a:fillRect/>
          </a:stretch>
        </p:blipFill>
        <p:spPr>
          <a:xfrm>
            <a:off x="4119443" y="1798796"/>
            <a:ext cx="3032760" cy="1874282"/>
          </a:xfrm>
          <a:prstGeom prst="rect">
            <a:avLst/>
          </a:prstGeom>
        </p:spPr>
      </p:pic>
      <p:sp>
        <p:nvSpPr>
          <p:cNvPr id="7" name="Text 3"/>
          <p:cNvSpPr/>
          <p:nvPr/>
        </p:nvSpPr>
        <p:spPr>
          <a:xfrm>
            <a:off x="4119443" y="3944779"/>
            <a:ext cx="2717125" cy="339566"/>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Total Profit</a:t>
            </a:r>
            <a:endParaRPr lang="en-US" sz="2100" dirty="0"/>
          </a:p>
        </p:txBody>
      </p:sp>
      <p:sp>
        <p:nvSpPr>
          <p:cNvPr id="8" name="Text 4"/>
          <p:cNvSpPr/>
          <p:nvPr/>
        </p:nvSpPr>
        <p:spPr>
          <a:xfrm>
            <a:off x="4119443" y="4414718"/>
            <a:ext cx="3032760" cy="3130034"/>
          </a:xfrm>
          <a:prstGeom prst="rect">
            <a:avLst/>
          </a:prstGeom>
          <a:noFill/>
          <a:ln/>
        </p:spPr>
        <p:txBody>
          <a:bodyPr wrap="square" lIns="0" tIns="0" rIns="0" bIns="0" rtlCol="0" anchor="t"/>
          <a:lstStyle/>
          <a:p>
            <a:pPr marL="0" indent="0" algn="l">
              <a:lnSpc>
                <a:spcPts val="2700"/>
              </a:lnSpc>
              <a:buNone/>
            </a:pPr>
            <a:r>
              <a:rPr lang="en-US" sz="1700" dirty="0">
                <a:solidFill>
                  <a:srgbClr val="CFCBBF"/>
                </a:solidFill>
                <a:latin typeface="Raleway" pitchFamily="34" charset="0"/>
                <a:ea typeface="Raleway" pitchFamily="34" charset="-122"/>
                <a:cs typeface="Raleway" pitchFamily="34" charset="-120"/>
              </a:rPr>
              <a:t>The dashboard also highlights a total profit of $332.1 million, indicating a healthy 42% average margin. This data point helps executives assess the profitability of Adidas' operations and identify opportunities for further optimization.</a:t>
            </a:r>
            <a:endParaRPr lang="en-US" sz="1700" dirty="0"/>
          </a:p>
        </p:txBody>
      </p:sp>
      <p:pic>
        <p:nvPicPr>
          <p:cNvPr id="9" name="Image 2" descr="preencoded.png"/>
          <p:cNvPicPr>
            <a:picLocks noChangeAspect="1"/>
          </p:cNvPicPr>
          <p:nvPr/>
        </p:nvPicPr>
        <p:blipFill>
          <a:blip r:embed="rId5"/>
          <a:stretch>
            <a:fillRect/>
          </a:stretch>
        </p:blipFill>
        <p:spPr>
          <a:xfrm>
            <a:off x="7478197" y="1798796"/>
            <a:ext cx="3032760" cy="1874282"/>
          </a:xfrm>
          <a:prstGeom prst="rect">
            <a:avLst/>
          </a:prstGeom>
        </p:spPr>
      </p:pic>
      <p:sp>
        <p:nvSpPr>
          <p:cNvPr id="10" name="Text 5"/>
          <p:cNvSpPr/>
          <p:nvPr/>
        </p:nvSpPr>
        <p:spPr>
          <a:xfrm>
            <a:off x="7478197" y="3944779"/>
            <a:ext cx="2717125" cy="339566"/>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Units Sold</a:t>
            </a:r>
            <a:endParaRPr lang="en-US" sz="2100" dirty="0"/>
          </a:p>
        </p:txBody>
      </p:sp>
      <p:sp>
        <p:nvSpPr>
          <p:cNvPr id="11" name="Text 6"/>
          <p:cNvSpPr/>
          <p:nvPr/>
        </p:nvSpPr>
        <p:spPr>
          <a:xfrm>
            <a:off x="7478197" y="4414718"/>
            <a:ext cx="3032760" cy="3130034"/>
          </a:xfrm>
          <a:prstGeom prst="rect">
            <a:avLst/>
          </a:prstGeom>
          <a:noFill/>
          <a:ln/>
        </p:spPr>
        <p:txBody>
          <a:bodyPr wrap="square" lIns="0" tIns="0" rIns="0" bIns="0" rtlCol="0" anchor="t"/>
          <a:lstStyle/>
          <a:p>
            <a:pPr marL="0" indent="0" algn="l">
              <a:lnSpc>
                <a:spcPts val="2700"/>
              </a:lnSpc>
              <a:buNone/>
            </a:pPr>
            <a:r>
              <a:rPr lang="en-US" sz="1700" dirty="0">
                <a:solidFill>
                  <a:srgbClr val="CFCBBF"/>
                </a:solidFill>
                <a:latin typeface="Raleway" pitchFamily="34" charset="0"/>
                <a:ea typeface="Raleway" pitchFamily="34" charset="-122"/>
                <a:cs typeface="Raleway" pitchFamily="34" charset="-120"/>
              </a:rPr>
              <a:t>The total units sold figure of 2.5 million provides insights into the scale of Adidas' consumer reach and the popularity of its products. This metric can inform product development, pricing strategies, and inventory management decisions.</a:t>
            </a:r>
            <a:endParaRPr lang="en-US" sz="1700" dirty="0"/>
          </a:p>
        </p:txBody>
      </p:sp>
      <p:pic>
        <p:nvPicPr>
          <p:cNvPr id="12" name="Image 3" descr="preencoded.png"/>
          <p:cNvPicPr>
            <a:picLocks noChangeAspect="1"/>
          </p:cNvPicPr>
          <p:nvPr/>
        </p:nvPicPr>
        <p:blipFill>
          <a:blip r:embed="rId6"/>
          <a:stretch>
            <a:fillRect/>
          </a:stretch>
        </p:blipFill>
        <p:spPr>
          <a:xfrm>
            <a:off x="10836950" y="1798796"/>
            <a:ext cx="3032760" cy="1874282"/>
          </a:xfrm>
          <a:prstGeom prst="rect">
            <a:avLst/>
          </a:prstGeom>
        </p:spPr>
      </p:pic>
      <p:sp>
        <p:nvSpPr>
          <p:cNvPr id="13" name="Text 7"/>
          <p:cNvSpPr/>
          <p:nvPr/>
        </p:nvSpPr>
        <p:spPr>
          <a:xfrm>
            <a:off x="10836950" y="3944779"/>
            <a:ext cx="2717125" cy="339566"/>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Price per Unit</a:t>
            </a:r>
            <a:endParaRPr lang="en-US" sz="2100" dirty="0"/>
          </a:p>
        </p:txBody>
      </p:sp>
      <p:sp>
        <p:nvSpPr>
          <p:cNvPr id="14" name="Text 8"/>
          <p:cNvSpPr/>
          <p:nvPr/>
        </p:nvSpPr>
        <p:spPr>
          <a:xfrm>
            <a:off x="10836950" y="4414718"/>
            <a:ext cx="3032760" cy="2782253"/>
          </a:xfrm>
          <a:prstGeom prst="rect">
            <a:avLst/>
          </a:prstGeom>
          <a:noFill/>
          <a:ln/>
        </p:spPr>
        <p:txBody>
          <a:bodyPr wrap="square" lIns="0" tIns="0" rIns="0" bIns="0" rtlCol="0" anchor="t"/>
          <a:lstStyle/>
          <a:p>
            <a:pPr marL="0" indent="0" algn="l">
              <a:lnSpc>
                <a:spcPts val="2700"/>
              </a:lnSpc>
              <a:buNone/>
            </a:pPr>
            <a:r>
              <a:rPr lang="en-US" sz="1700" dirty="0">
                <a:solidFill>
                  <a:srgbClr val="CFCBBF"/>
                </a:solidFill>
                <a:latin typeface="Raleway" pitchFamily="34" charset="0"/>
                <a:ea typeface="Raleway" pitchFamily="34" charset="-122"/>
                <a:cs typeface="Raleway" pitchFamily="34" charset="-120"/>
              </a:rPr>
              <a:t>The average price per unit of $436.3 thousand reflects Adidas' positioning as a premium brand. This data point can guide pricing adjustments, product line expansions, and the overall brand positioning strategy.</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4500" y="600670"/>
            <a:ext cx="6570821" cy="682585"/>
          </a:xfrm>
          <a:prstGeom prst="rect">
            <a:avLst/>
          </a:prstGeom>
          <a:noFill/>
          <a:ln/>
        </p:spPr>
        <p:txBody>
          <a:bodyPr wrap="none" lIns="0" tIns="0" rIns="0" bIns="0" rtlCol="0" anchor="t"/>
          <a:lstStyle/>
          <a:p>
            <a:pPr marL="0" indent="0">
              <a:lnSpc>
                <a:spcPts val="5350"/>
              </a:lnSpc>
              <a:buNone/>
            </a:pPr>
            <a:r>
              <a:rPr lang="en-US" sz="4300" dirty="0">
                <a:solidFill>
                  <a:srgbClr val="F2E782"/>
                </a:solidFill>
                <a:latin typeface="Prata" pitchFamily="34" charset="0"/>
                <a:ea typeface="Prata" pitchFamily="34" charset="-122"/>
                <a:cs typeface="Prata" pitchFamily="34" charset="-120"/>
              </a:rPr>
              <a:t>Customer Demographics</a:t>
            </a:r>
            <a:endParaRPr lang="en-US" sz="4300" dirty="0"/>
          </a:p>
        </p:txBody>
      </p:sp>
      <p:pic>
        <p:nvPicPr>
          <p:cNvPr id="3" name="Image 0" descr="preencoded.png"/>
          <p:cNvPicPr>
            <a:picLocks noChangeAspect="1"/>
          </p:cNvPicPr>
          <p:nvPr/>
        </p:nvPicPr>
        <p:blipFill>
          <a:blip r:embed="rId3"/>
          <a:stretch>
            <a:fillRect/>
          </a:stretch>
        </p:blipFill>
        <p:spPr>
          <a:xfrm>
            <a:off x="764500" y="1720096"/>
            <a:ext cx="6386870" cy="3947279"/>
          </a:xfrm>
          <a:prstGeom prst="rect">
            <a:avLst/>
          </a:prstGeom>
        </p:spPr>
      </p:pic>
      <p:sp>
        <p:nvSpPr>
          <p:cNvPr id="4" name="Text 1"/>
          <p:cNvSpPr/>
          <p:nvPr/>
        </p:nvSpPr>
        <p:spPr>
          <a:xfrm>
            <a:off x="764500" y="5940385"/>
            <a:ext cx="2730698" cy="341352"/>
          </a:xfrm>
          <a:prstGeom prst="rect">
            <a:avLst/>
          </a:prstGeom>
          <a:noFill/>
          <a:ln/>
        </p:spPr>
        <p:txBody>
          <a:bodyPr wrap="none" lIns="0" tIns="0" rIns="0" bIns="0" rtlCol="0" anchor="t"/>
          <a:lstStyle/>
          <a:p>
            <a:pPr marL="0" indent="0" algn="l">
              <a:lnSpc>
                <a:spcPts val="2650"/>
              </a:lnSpc>
              <a:buNone/>
            </a:pPr>
            <a:r>
              <a:rPr lang="en-US" sz="2150" dirty="0">
                <a:solidFill>
                  <a:srgbClr val="CFCBBF"/>
                </a:solidFill>
                <a:latin typeface="Prata" pitchFamily="34" charset="0"/>
                <a:ea typeface="Prata" pitchFamily="34" charset="-122"/>
                <a:cs typeface="Prata" pitchFamily="34" charset="-120"/>
              </a:rPr>
              <a:t>Age and Gender</a:t>
            </a:r>
            <a:endParaRPr lang="en-US" sz="2150" dirty="0"/>
          </a:p>
        </p:txBody>
      </p:sp>
      <p:sp>
        <p:nvSpPr>
          <p:cNvPr id="5" name="Text 2"/>
          <p:cNvSpPr/>
          <p:nvPr/>
        </p:nvSpPr>
        <p:spPr>
          <a:xfrm>
            <a:off x="764500" y="6412706"/>
            <a:ext cx="6386870" cy="1398270"/>
          </a:xfrm>
          <a:prstGeom prst="rect">
            <a:avLst/>
          </a:prstGeom>
          <a:noFill/>
          <a:ln/>
        </p:spPr>
        <p:txBody>
          <a:bodyPr wrap="square" lIns="0" tIns="0" rIns="0" bIns="0" rtlCol="0" anchor="t"/>
          <a:lstStyle/>
          <a:p>
            <a:pPr marL="0" indent="0" algn="l">
              <a:lnSpc>
                <a:spcPts val="2750"/>
              </a:lnSpc>
              <a:buNone/>
            </a:pPr>
            <a:r>
              <a:rPr lang="en-US" sz="1700" dirty="0">
                <a:solidFill>
                  <a:srgbClr val="CFCBBF"/>
                </a:solidFill>
                <a:latin typeface="Raleway" pitchFamily="34" charset="0"/>
                <a:ea typeface="Raleway" pitchFamily="34" charset="-122"/>
                <a:cs typeface="Raleway" pitchFamily="34" charset="-120"/>
              </a:rPr>
              <a:t>Adidas' customer base spans a diverse range of ages, incomes, and geographic regions. The dashboard provides insights into this demographic breakdown, enabling data-driven targeting and personalized marketing strategies.</a:t>
            </a:r>
            <a:endParaRPr lang="en-US" sz="1700" dirty="0"/>
          </a:p>
        </p:txBody>
      </p:sp>
      <p:pic>
        <p:nvPicPr>
          <p:cNvPr id="6" name="Image 1" descr="preencoded.png"/>
          <p:cNvPicPr>
            <a:picLocks noChangeAspect="1"/>
          </p:cNvPicPr>
          <p:nvPr/>
        </p:nvPicPr>
        <p:blipFill>
          <a:blip r:embed="rId4"/>
          <a:stretch>
            <a:fillRect/>
          </a:stretch>
        </p:blipFill>
        <p:spPr>
          <a:xfrm>
            <a:off x="7479030" y="1720096"/>
            <a:ext cx="6386870" cy="3947279"/>
          </a:xfrm>
          <a:prstGeom prst="rect">
            <a:avLst/>
          </a:prstGeom>
        </p:spPr>
      </p:pic>
      <p:sp>
        <p:nvSpPr>
          <p:cNvPr id="7" name="Text 3"/>
          <p:cNvSpPr/>
          <p:nvPr/>
        </p:nvSpPr>
        <p:spPr>
          <a:xfrm>
            <a:off x="7479030" y="5940385"/>
            <a:ext cx="2796183" cy="341352"/>
          </a:xfrm>
          <a:prstGeom prst="rect">
            <a:avLst/>
          </a:prstGeom>
          <a:noFill/>
          <a:ln/>
        </p:spPr>
        <p:txBody>
          <a:bodyPr wrap="none" lIns="0" tIns="0" rIns="0" bIns="0" rtlCol="0" anchor="t"/>
          <a:lstStyle/>
          <a:p>
            <a:pPr marL="0" indent="0" algn="l">
              <a:lnSpc>
                <a:spcPts val="2650"/>
              </a:lnSpc>
              <a:buNone/>
            </a:pPr>
            <a:r>
              <a:rPr lang="en-US" sz="2150" dirty="0">
                <a:solidFill>
                  <a:srgbClr val="CFCBBF"/>
                </a:solidFill>
                <a:latin typeface="Prata" pitchFamily="34" charset="0"/>
                <a:ea typeface="Prata" pitchFamily="34" charset="-122"/>
                <a:cs typeface="Prata" pitchFamily="34" charset="-120"/>
              </a:rPr>
              <a:t>Income and Location</a:t>
            </a:r>
            <a:endParaRPr lang="en-US" sz="2150" dirty="0"/>
          </a:p>
        </p:txBody>
      </p:sp>
      <p:sp>
        <p:nvSpPr>
          <p:cNvPr id="8" name="Text 4"/>
          <p:cNvSpPr/>
          <p:nvPr/>
        </p:nvSpPr>
        <p:spPr>
          <a:xfrm>
            <a:off x="7479030" y="6412706"/>
            <a:ext cx="6386870" cy="1048703"/>
          </a:xfrm>
          <a:prstGeom prst="rect">
            <a:avLst/>
          </a:prstGeom>
          <a:noFill/>
          <a:ln/>
        </p:spPr>
        <p:txBody>
          <a:bodyPr wrap="square" lIns="0" tIns="0" rIns="0" bIns="0" rtlCol="0" anchor="t"/>
          <a:lstStyle/>
          <a:p>
            <a:pPr marL="0" indent="0" algn="l">
              <a:lnSpc>
                <a:spcPts val="2750"/>
              </a:lnSpc>
              <a:buNone/>
            </a:pPr>
            <a:r>
              <a:rPr lang="en-US" sz="1700" dirty="0">
                <a:solidFill>
                  <a:srgbClr val="CFCBBF"/>
                </a:solidFill>
                <a:latin typeface="Raleway" pitchFamily="34" charset="0"/>
                <a:ea typeface="Raleway" pitchFamily="34" charset="-122"/>
                <a:cs typeface="Raleway" pitchFamily="34" charset="-120"/>
              </a:rPr>
              <a:t>By analyzing factors such as age, gender, income level, and location, Adidas can identify key customer segments and tailor their offerings to meet evolving needs.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043" y="566618"/>
            <a:ext cx="5547003" cy="643771"/>
          </a:xfrm>
          <a:prstGeom prst="rect">
            <a:avLst/>
          </a:prstGeom>
          <a:noFill/>
          <a:ln/>
        </p:spPr>
        <p:txBody>
          <a:bodyPr wrap="none" lIns="0" tIns="0" rIns="0" bIns="0" rtlCol="0" anchor="t"/>
          <a:lstStyle/>
          <a:p>
            <a:pPr marL="0" indent="0">
              <a:lnSpc>
                <a:spcPts val="5050"/>
              </a:lnSpc>
              <a:buNone/>
            </a:pPr>
            <a:r>
              <a:rPr lang="en-US" sz="4050" dirty="0">
                <a:solidFill>
                  <a:srgbClr val="F2E782"/>
                </a:solidFill>
                <a:latin typeface="Prata" pitchFamily="34" charset="0"/>
                <a:ea typeface="Prata" pitchFamily="34" charset="-122"/>
                <a:cs typeface="Prata" pitchFamily="34" charset="-120"/>
              </a:rPr>
              <a:t>Seasonal Sales Trends</a:t>
            </a:r>
            <a:endParaRPr lang="en-US" sz="4050" dirty="0"/>
          </a:p>
        </p:txBody>
      </p:sp>
      <p:sp>
        <p:nvSpPr>
          <p:cNvPr id="3" name="Shape 1"/>
          <p:cNvSpPr/>
          <p:nvPr/>
        </p:nvSpPr>
        <p:spPr>
          <a:xfrm>
            <a:off x="721043" y="4972169"/>
            <a:ext cx="13188315" cy="22860"/>
          </a:xfrm>
          <a:prstGeom prst="roundRect">
            <a:avLst>
              <a:gd name="adj" fmla="val 135180"/>
            </a:avLst>
          </a:prstGeom>
          <a:solidFill>
            <a:srgbClr val="535455"/>
          </a:solidFill>
          <a:ln/>
        </p:spPr>
      </p:sp>
      <p:sp>
        <p:nvSpPr>
          <p:cNvPr id="4" name="Shape 2"/>
          <p:cNvSpPr/>
          <p:nvPr/>
        </p:nvSpPr>
        <p:spPr>
          <a:xfrm>
            <a:off x="3955018" y="4251186"/>
            <a:ext cx="22860" cy="721043"/>
          </a:xfrm>
          <a:prstGeom prst="roundRect">
            <a:avLst>
              <a:gd name="adj" fmla="val 135180"/>
            </a:avLst>
          </a:prstGeom>
          <a:solidFill>
            <a:srgbClr val="535455"/>
          </a:solidFill>
          <a:ln/>
        </p:spPr>
      </p:sp>
      <p:sp>
        <p:nvSpPr>
          <p:cNvPr id="5" name="Shape 3"/>
          <p:cNvSpPr/>
          <p:nvPr/>
        </p:nvSpPr>
        <p:spPr>
          <a:xfrm>
            <a:off x="3734752" y="4740414"/>
            <a:ext cx="463510" cy="463510"/>
          </a:xfrm>
          <a:prstGeom prst="roundRect">
            <a:avLst>
              <a:gd name="adj" fmla="val 6667"/>
            </a:avLst>
          </a:prstGeom>
          <a:solidFill>
            <a:srgbClr val="3A3B3C"/>
          </a:solidFill>
          <a:ln/>
        </p:spPr>
      </p:sp>
      <p:sp>
        <p:nvSpPr>
          <p:cNvPr id="6" name="Text 4"/>
          <p:cNvSpPr/>
          <p:nvPr/>
        </p:nvSpPr>
        <p:spPr>
          <a:xfrm>
            <a:off x="3913108" y="4817685"/>
            <a:ext cx="106680" cy="308967"/>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1</a:t>
            </a:r>
            <a:endParaRPr lang="en-US" sz="2400" dirty="0"/>
          </a:p>
        </p:txBody>
      </p:sp>
      <p:sp>
        <p:nvSpPr>
          <p:cNvPr id="7" name="Text 5"/>
          <p:cNvSpPr/>
          <p:nvPr/>
        </p:nvSpPr>
        <p:spPr>
          <a:xfrm>
            <a:off x="2679025" y="1951911"/>
            <a:ext cx="2575084" cy="321826"/>
          </a:xfrm>
          <a:prstGeom prst="rect">
            <a:avLst/>
          </a:prstGeom>
          <a:noFill/>
          <a:ln/>
        </p:spPr>
        <p:txBody>
          <a:bodyPr wrap="none" lIns="0" tIns="0" rIns="0" bIns="0" rtlCol="0" anchor="t"/>
          <a:lstStyle/>
          <a:p>
            <a:pPr marL="0" indent="0" algn="ctr">
              <a:lnSpc>
                <a:spcPts val="2500"/>
              </a:lnSpc>
              <a:buNone/>
            </a:pPr>
            <a:r>
              <a:rPr lang="en-US" sz="2400" dirty="0">
                <a:solidFill>
                  <a:srgbClr val="CFCBBF"/>
                </a:solidFill>
                <a:latin typeface="Prata" pitchFamily="34" charset="0"/>
                <a:ea typeface="Prata" pitchFamily="34" charset="-122"/>
                <a:cs typeface="Prata" pitchFamily="34" charset="-120"/>
              </a:rPr>
              <a:t>Summer Peak</a:t>
            </a:r>
            <a:endParaRPr lang="en-US" sz="2400" dirty="0"/>
          </a:p>
        </p:txBody>
      </p:sp>
      <p:sp>
        <p:nvSpPr>
          <p:cNvPr id="8" name="Text 6"/>
          <p:cNvSpPr/>
          <p:nvPr/>
        </p:nvSpPr>
        <p:spPr>
          <a:xfrm>
            <a:off x="927021" y="2397323"/>
            <a:ext cx="6079212" cy="1647825"/>
          </a:xfrm>
          <a:prstGeom prst="rect">
            <a:avLst/>
          </a:prstGeom>
          <a:noFill/>
          <a:ln/>
        </p:spPr>
        <p:txBody>
          <a:bodyPr wrap="square" lIns="0" tIns="0" rIns="0" bIns="0" rtlCol="0" anchor="t"/>
          <a:lstStyle/>
          <a:p>
            <a:pPr marL="0" indent="0" algn="ctr">
              <a:lnSpc>
                <a:spcPts val="2550"/>
              </a:lnSpc>
              <a:buNone/>
            </a:pPr>
            <a:r>
              <a:rPr lang="en-US" dirty="0">
                <a:solidFill>
                  <a:srgbClr val="CFCBBF"/>
                </a:solidFill>
                <a:latin typeface="Raleway" pitchFamily="34" charset="0"/>
                <a:ea typeface="Raleway" pitchFamily="34" charset="-122"/>
                <a:cs typeface="Raleway" pitchFamily="34" charset="-120"/>
              </a:rPr>
              <a:t>The dashboard reveals a significant sales peak in July, reaching $92 million. This trend suggests strong seasonal demand for Adidas products during the summer months, potentially driven by factors like outdoor activities, vacation wear, and athletic events.</a:t>
            </a:r>
            <a:endParaRPr lang="en-US" dirty="0"/>
          </a:p>
        </p:txBody>
      </p:sp>
      <p:sp>
        <p:nvSpPr>
          <p:cNvPr id="9" name="Shape 7"/>
          <p:cNvSpPr/>
          <p:nvPr/>
        </p:nvSpPr>
        <p:spPr>
          <a:xfrm>
            <a:off x="7303532" y="4972110"/>
            <a:ext cx="22860" cy="721043"/>
          </a:xfrm>
          <a:prstGeom prst="roundRect">
            <a:avLst>
              <a:gd name="adj" fmla="val 135180"/>
            </a:avLst>
          </a:prstGeom>
          <a:solidFill>
            <a:srgbClr val="535455"/>
          </a:solidFill>
          <a:ln/>
        </p:spPr>
      </p:sp>
      <p:sp>
        <p:nvSpPr>
          <p:cNvPr id="10" name="Shape 8"/>
          <p:cNvSpPr/>
          <p:nvPr/>
        </p:nvSpPr>
        <p:spPr>
          <a:xfrm>
            <a:off x="7083266" y="4740414"/>
            <a:ext cx="463510" cy="463510"/>
          </a:xfrm>
          <a:prstGeom prst="roundRect">
            <a:avLst>
              <a:gd name="adj" fmla="val 6667"/>
            </a:avLst>
          </a:prstGeom>
          <a:solidFill>
            <a:srgbClr val="3A3B3C"/>
          </a:solidFill>
          <a:ln/>
        </p:spPr>
      </p:sp>
      <p:sp>
        <p:nvSpPr>
          <p:cNvPr id="11" name="Text 9"/>
          <p:cNvSpPr/>
          <p:nvPr/>
        </p:nvSpPr>
        <p:spPr>
          <a:xfrm>
            <a:off x="7220307" y="4817685"/>
            <a:ext cx="189428" cy="308967"/>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2</a:t>
            </a:r>
            <a:endParaRPr lang="en-US" sz="2400" dirty="0"/>
          </a:p>
        </p:txBody>
      </p:sp>
      <p:sp>
        <p:nvSpPr>
          <p:cNvPr id="12" name="Text 10"/>
          <p:cNvSpPr/>
          <p:nvPr/>
        </p:nvSpPr>
        <p:spPr>
          <a:xfrm>
            <a:off x="6027539" y="5899190"/>
            <a:ext cx="2575084" cy="321826"/>
          </a:xfrm>
          <a:prstGeom prst="rect">
            <a:avLst/>
          </a:prstGeom>
          <a:noFill/>
          <a:ln/>
        </p:spPr>
        <p:txBody>
          <a:bodyPr wrap="none" lIns="0" tIns="0" rIns="0" bIns="0" rtlCol="0" anchor="t"/>
          <a:lstStyle/>
          <a:p>
            <a:pPr marL="0" indent="0" algn="ctr">
              <a:lnSpc>
                <a:spcPts val="2500"/>
              </a:lnSpc>
              <a:buNone/>
            </a:pPr>
            <a:r>
              <a:rPr lang="en-US" sz="2400" dirty="0">
                <a:solidFill>
                  <a:srgbClr val="CFCBBF"/>
                </a:solidFill>
                <a:latin typeface="Prata" pitchFamily="34" charset="0"/>
                <a:ea typeface="Prata" pitchFamily="34" charset="-122"/>
                <a:cs typeface="Prata" pitchFamily="34" charset="-120"/>
              </a:rPr>
              <a:t>Holiday Surge</a:t>
            </a:r>
            <a:endParaRPr lang="en-US" sz="2400" dirty="0"/>
          </a:p>
        </p:txBody>
      </p:sp>
      <p:sp>
        <p:nvSpPr>
          <p:cNvPr id="13" name="Text 11"/>
          <p:cNvSpPr/>
          <p:nvPr/>
        </p:nvSpPr>
        <p:spPr>
          <a:xfrm>
            <a:off x="4275534" y="6344603"/>
            <a:ext cx="6079212" cy="1318260"/>
          </a:xfrm>
          <a:prstGeom prst="rect">
            <a:avLst/>
          </a:prstGeom>
          <a:noFill/>
          <a:ln/>
        </p:spPr>
        <p:txBody>
          <a:bodyPr wrap="square" lIns="0" tIns="0" rIns="0" bIns="0" rtlCol="0" anchor="t"/>
          <a:lstStyle/>
          <a:p>
            <a:pPr marL="0" indent="0" algn="ctr">
              <a:lnSpc>
                <a:spcPts val="2550"/>
              </a:lnSpc>
              <a:buNone/>
            </a:pPr>
            <a:r>
              <a:rPr lang="en-US" dirty="0">
                <a:solidFill>
                  <a:srgbClr val="CFCBBF"/>
                </a:solidFill>
                <a:latin typeface="Raleway" pitchFamily="34" charset="0"/>
                <a:ea typeface="Raleway" pitchFamily="34" charset="-122"/>
                <a:cs typeface="Raleway" pitchFamily="34" charset="-120"/>
              </a:rPr>
              <a:t>December also shows a sales spike of $86 million, reflecting the high-demand holiday shopping season. Adidas likely benefits from increased consumer spending and gift-giving during this time of the year.</a:t>
            </a:r>
            <a:endParaRPr lang="en-US" dirty="0"/>
          </a:p>
        </p:txBody>
      </p:sp>
      <p:sp>
        <p:nvSpPr>
          <p:cNvPr id="14" name="Shape 12"/>
          <p:cNvSpPr/>
          <p:nvPr/>
        </p:nvSpPr>
        <p:spPr>
          <a:xfrm>
            <a:off x="10652165" y="4251186"/>
            <a:ext cx="22860" cy="721043"/>
          </a:xfrm>
          <a:prstGeom prst="roundRect">
            <a:avLst>
              <a:gd name="adj" fmla="val 135180"/>
            </a:avLst>
          </a:prstGeom>
          <a:solidFill>
            <a:srgbClr val="535455"/>
          </a:solidFill>
          <a:ln/>
        </p:spPr>
      </p:sp>
      <p:sp>
        <p:nvSpPr>
          <p:cNvPr id="15" name="Shape 13"/>
          <p:cNvSpPr/>
          <p:nvPr/>
        </p:nvSpPr>
        <p:spPr>
          <a:xfrm>
            <a:off x="10431899" y="4740414"/>
            <a:ext cx="463510" cy="463510"/>
          </a:xfrm>
          <a:prstGeom prst="roundRect">
            <a:avLst>
              <a:gd name="adj" fmla="val 6667"/>
            </a:avLst>
          </a:prstGeom>
          <a:solidFill>
            <a:srgbClr val="3A3B3C"/>
          </a:solidFill>
          <a:ln/>
        </p:spPr>
      </p:sp>
      <p:sp>
        <p:nvSpPr>
          <p:cNvPr id="16" name="Text 14"/>
          <p:cNvSpPr/>
          <p:nvPr/>
        </p:nvSpPr>
        <p:spPr>
          <a:xfrm>
            <a:off x="10567868" y="4817685"/>
            <a:ext cx="191572" cy="308967"/>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3</a:t>
            </a:r>
            <a:endParaRPr lang="en-US" sz="2400" dirty="0"/>
          </a:p>
        </p:txBody>
      </p:sp>
      <p:sp>
        <p:nvSpPr>
          <p:cNvPr id="17" name="Text 15"/>
          <p:cNvSpPr/>
          <p:nvPr/>
        </p:nvSpPr>
        <p:spPr>
          <a:xfrm>
            <a:off x="9376172" y="1622346"/>
            <a:ext cx="2575084" cy="321826"/>
          </a:xfrm>
          <a:prstGeom prst="rect">
            <a:avLst/>
          </a:prstGeom>
          <a:noFill/>
          <a:ln/>
        </p:spPr>
        <p:txBody>
          <a:bodyPr wrap="none" lIns="0" tIns="0" rIns="0" bIns="0" rtlCol="0" anchor="t"/>
          <a:lstStyle/>
          <a:p>
            <a:pPr marL="0" indent="0" algn="ctr">
              <a:lnSpc>
                <a:spcPts val="2500"/>
              </a:lnSpc>
              <a:buNone/>
            </a:pPr>
            <a:r>
              <a:rPr lang="en-US" sz="2400" dirty="0">
                <a:solidFill>
                  <a:srgbClr val="CFCBBF"/>
                </a:solidFill>
                <a:latin typeface="Prata" pitchFamily="34" charset="0"/>
                <a:ea typeface="Prata" pitchFamily="34" charset="-122"/>
                <a:cs typeface="Prata" pitchFamily="34" charset="-120"/>
              </a:rPr>
              <a:t>Consistent Demand</a:t>
            </a:r>
            <a:endParaRPr lang="en-US" sz="2400" dirty="0"/>
          </a:p>
        </p:txBody>
      </p:sp>
      <p:sp>
        <p:nvSpPr>
          <p:cNvPr id="18" name="Text 16"/>
          <p:cNvSpPr/>
          <p:nvPr/>
        </p:nvSpPr>
        <p:spPr>
          <a:xfrm>
            <a:off x="7624167" y="2067758"/>
            <a:ext cx="6079212" cy="1977390"/>
          </a:xfrm>
          <a:prstGeom prst="rect">
            <a:avLst/>
          </a:prstGeom>
          <a:noFill/>
          <a:ln/>
        </p:spPr>
        <p:txBody>
          <a:bodyPr wrap="square" lIns="0" tIns="0" rIns="0" bIns="0" rtlCol="0" anchor="t"/>
          <a:lstStyle/>
          <a:p>
            <a:pPr marL="0" indent="0" algn="ctr">
              <a:lnSpc>
                <a:spcPts val="2550"/>
              </a:lnSpc>
              <a:buNone/>
            </a:pPr>
            <a:r>
              <a:rPr lang="en-US" dirty="0">
                <a:solidFill>
                  <a:srgbClr val="CFCBBF"/>
                </a:solidFill>
                <a:latin typeface="Raleway" pitchFamily="34" charset="0"/>
                <a:ea typeface="Raleway" pitchFamily="34" charset="-122"/>
                <a:cs typeface="Raleway" pitchFamily="34" charset="-120"/>
              </a:rPr>
              <a:t>While the monthly sales figures fluctuate, the dashboard </a:t>
            </a:r>
            <a:r>
              <a:rPr lang="en-US" sz="2000" dirty="0">
                <a:solidFill>
                  <a:srgbClr val="CFCBBF"/>
                </a:solidFill>
                <a:latin typeface="Raleway" pitchFamily="34" charset="0"/>
              </a:rPr>
              <a:t>demonstrates</a:t>
            </a:r>
            <a:r>
              <a:rPr lang="en-US" dirty="0">
                <a:solidFill>
                  <a:srgbClr val="CFCBBF"/>
                </a:solidFill>
                <a:latin typeface="Raleway" pitchFamily="34" charset="0"/>
                <a:ea typeface="Raleway" pitchFamily="34" charset="-122"/>
                <a:cs typeface="Raleway" pitchFamily="34" charset="-120"/>
              </a:rPr>
              <a:t> a relatively consistent demand for Adidas products </a:t>
            </a:r>
            <a:r>
              <a:rPr lang="en-US" sz="2000" dirty="0">
                <a:solidFill>
                  <a:srgbClr val="CFCBBF"/>
                </a:solidFill>
                <a:latin typeface="Raleway" pitchFamily="34" charset="0"/>
              </a:rPr>
              <a:t>throughout</a:t>
            </a:r>
            <a:r>
              <a:rPr lang="en-US" dirty="0">
                <a:solidFill>
                  <a:srgbClr val="CFCBBF"/>
                </a:solidFill>
                <a:latin typeface="Raleway" pitchFamily="34" charset="0"/>
                <a:ea typeface="Raleway" pitchFamily="34" charset="-122"/>
                <a:cs typeface="Raleway" pitchFamily="34" charset="-120"/>
              </a:rPr>
              <a:t> the year, with sales ranging from $70 million to $92 million across the months. This stability allows the company to plan production, inventory, and marketing strategies effectively.</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1279" y="649010"/>
            <a:ext cx="5576530" cy="634960"/>
          </a:xfrm>
          <a:prstGeom prst="rect">
            <a:avLst/>
          </a:prstGeom>
          <a:noFill/>
          <a:ln/>
        </p:spPr>
        <p:txBody>
          <a:bodyPr wrap="none" lIns="0" tIns="0" rIns="0" bIns="0" rtlCol="0" anchor="t"/>
          <a:lstStyle/>
          <a:p>
            <a:pPr marL="0" indent="0">
              <a:lnSpc>
                <a:spcPts val="5000"/>
              </a:lnSpc>
              <a:buNone/>
            </a:pPr>
            <a:r>
              <a:rPr lang="en-US" sz="4000" dirty="0">
                <a:solidFill>
                  <a:srgbClr val="F2E782"/>
                </a:solidFill>
                <a:latin typeface="Prata" pitchFamily="34" charset="0"/>
                <a:ea typeface="Prata" pitchFamily="34" charset="-122"/>
                <a:cs typeface="Prata" pitchFamily="34" charset="-120"/>
              </a:rPr>
              <a:t>Regional Sales Insights</a:t>
            </a:r>
            <a:endParaRPr lang="en-US" sz="4000" dirty="0"/>
          </a:p>
        </p:txBody>
      </p:sp>
      <p:pic>
        <p:nvPicPr>
          <p:cNvPr id="3" name="Image 0" descr="preencoded.png"/>
          <p:cNvPicPr>
            <a:picLocks noChangeAspect="1"/>
          </p:cNvPicPr>
          <p:nvPr/>
        </p:nvPicPr>
        <p:blipFill>
          <a:blip r:embed="rId3"/>
          <a:stretch>
            <a:fillRect/>
          </a:stretch>
        </p:blipFill>
        <p:spPr>
          <a:xfrm>
            <a:off x="711279" y="1690330"/>
            <a:ext cx="4199334" cy="2595324"/>
          </a:xfrm>
          <a:prstGeom prst="rect">
            <a:avLst/>
          </a:prstGeom>
        </p:spPr>
      </p:pic>
      <p:sp>
        <p:nvSpPr>
          <p:cNvPr id="4" name="Text 1"/>
          <p:cNvSpPr/>
          <p:nvPr/>
        </p:nvSpPr>
        <p:spPr>
          <a:xfrm>
            <a:off x="711279" y="4539615"/>
            <a:ext cx="2541151" cy="317540"/>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Midwest Dominance</a:t>
            </a:r>
            <a:endParaRPr lang="en-US" sz="2000" dirty="0"/>
          </a:p>
        </p:txBody>
      </p:sp>
      <p:sp>
        <p:nvSpPr>
          <p:cNvPr id="5" name="Text 2"/>
          <p:cNvSpPr/>
          <p:nvPr/>
        </p:nvSpPr>
        <p:spPr>
          <a:xfrm>
            <a:off x="711279" y="4979075"/>
            <a:ext cx="4199334" cy="2276118"/>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The dashboard reveals that the Midwest region is the top-performing market for Adidas, generating $270 million in sales. This strong presence in the central United States suggests a well-established brand reputation and effective distribution networks in this area.</a:t>
            </a:r>
            <a:endParaRPr lang="en-US" sz="1600" dirty="0"/>
          </a:p>
        </p:txBody>
      </p:sp>
      <p:pic>
        <p:nvPicPr>
          <p:cNvPr id="6" name="Image 1" descr="preencoded.png"/>
          <p:cNvPicPr>
            <a:picLocks noChangeAspect="1"/>
          </p:cNvPicPr>
          <p:nvPr/>
        </p:nvPicPr>
        <p:blipFill>
          <a:blip r:embed="rId4"/>
          <a:stretch>
            <a:fillRect/>
          </a:stretch>
        </p:blipFill>
        <p:spPr>
          <a:xfrm>
            <a:off x="5215414" y="1690330"/>
            <a:ext cx="4199453" cy="2595443"/>
          </a:xfrm>
          <a:prstGeom prst="rect">
            <a:avLst/>
          </a:prstGeom>
        </p:spPr>
      </p:pic>
      <p:sp>
        <p:nvSpPr>
          <p:cNvPr id="7" name="Text 3"/>
          <p:cNvSpPr/>
          <p:nvPr/>
        </p:nvSpPr>
        <p:spPr>
          <a:xfrm>
            <a:off x="5215414" y="4539734"/>
            <a:ext cx="2540318" cy="317540"/>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Coastal Strength</a:t>
            </a:r>
            <a:endParaRPr lang="en-US" sz="2000" dirty="0"/>
          </a:p>
        </p:txBody>
      </p:sp>
      <p:sp>
        <p:nvSpPr>
          <p:cNvPr id="8" name="Text 4"/>
          <p:cNvSpPr/>
          <p:nvPr/>
        </p:nvSpPr>
        <p:spPr>
          <a:xfrm>
            <a:off x="5215414" y="4979194"/>
            <a:ext cx="4199453" cy="2601278"/>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The Northeast, South, and Southeast regions collectively contribute between $136 million and $186 million in sales, demonstrating Adidas' significant foothold in the coastal markets of the United States. This geographic diversity allows the brand to capitalize on various consumer preferences and shopping behaviors.</a:t>
            </a:r>
            <a:endParaRPr lang="en-US" sz="1600" dirty="0"/>
          </a:p>
        </p:txBody>
      </p:sp>
      <p:pic>
        <p:nvPicPr>
          <p:cNvPr id="9" name="Image 2" descr="preencoded.png"/>
          <p:cNvPicPr>
            <a:picLocks noChangeAspect="1"/>
          </p:cNvPicPr>
          <p:nvPr/>
        </p:nvPicPr>
        <p:blipFill>
          <a:blip r:embed="rId5"/>
          <a:stretch>
            <a:fillRect/>
          </a:stretch>
        </p:blipFill>
        <p:spPr>
          <a:xfrm>
            <a:off x="9719667" y="1690330"/>
            <a:ext cx="4199334" cy="2595324"/>
          </a:xfrm>
          <a:prstGeom prst="rect">
            <a:avLst/>
          </a:prstGeom>
        </p:spPr>
      </p:pic>
      <p:sp>
        <p:nvSpPr>
          <p:cNvPr id="10" name="Text 5"/>
          <p:cNvSpPr/>
          <p:nvPr/>
        </p:nvSpPr>
        <p:spPr>
          <a:xfrm>
            <a:off x="9719667" y="4539615"/>
            <a:ext cx="2595324" cy="317540"/>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Western Opportunity</a:t>
            </a:r>
            <a:endParaRPr lang="en-US" sz="2000" dirty="0"/>
          </a:p>
        </p:txBody>
      </p:sp>
      <p:sp>
        <p:nvSpPr>
          <p:cNvPr id="11" name="Text 6"/>
          <p:cNvSpPr/>
          <p:nvPr/>
        </p:nvSpPr>
        <p:spPr>
          <a:xfrm>
            <a:off x="9719667" y="4979075"/>
            <a:ext cx="4199334" cy="2601278"/>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The West region, which includes states like California, Washington, and Oregon, generated $145 million in sales. While still a sizable market, this figure suggests potential for further growth and expansion in the western United States, where Adidas may have room to strengthen its brand presence and distribution networks.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8189" y="718185"/>
            <a:ext cx="7991832" cy="668060"/>
          </a:xfrm>
          <a:prstGeom prst="rect">
            <a:avLst/>
          </a:prstGeom>
          <a:noFill/>
          <a:ln/>
        </p:spPr>
        <p:txBody>
          <a:bodyPr wrap="none" lIns="0" tIns="0" rIns="0" bIns="0" rtlCol="0" anchor="t"/>
          <a:lstStyle/>
          <a:p>
            <a:pPr marL="0" indent="0">
              <a:lnSpc>
                <a:spcPts val="5250"/>
              </a:lnSpc>
              <a:buNone/>
            </a:pPr>
            <a:r>
              <a:rPr lang="en-US" sz="4200" dirty="0">
                <a:solidFill>
                  <a:srgbClr val="F2E782"/>
                </a:solidFill>
                <a:latin typeface="Prata" pitchFamily="34" charset="0"/>
                <a:ea typeface="Prata" pitchFamily="34" charset="-122"/>
                <a:cs typeface="Prata" pitchFamily="34" charset="-120"/>
              </a:rPr>
              <a:t>Product Category Performance</a:t>
            </a:r>
            <a:endParaRPr lang="en-US" sz="4200" dirty="0"/>
          </a:p>
        </p:txBody>
      </p:sp>
      <p:pic>
        <p:nvPicPr>
          <p:cNvPr id="3" name="Image 0" descr="preencoded.png"/>
          <p:cNvPicPr>
            <a:picLocks noChangeAspect="1"/>
          </p:cNvPicPr>
          <p:nvPr/>
        </p:nvPicPr>
        <p:blipFill>
          <a:blip r:embed="rId3"/>
          <a:stretch>
            <a:fillRect/>
          </a:stretch>
        </p:blipFill>
        <p:spPr>
          <a:xfrm>
            <a:off x="748189" y="1813798"/>
            <a:ext cx="4164211" cy="2573655"/>
          </a:xfrm>
          <a:prstGeom prst="rect">
            <a:avLst/>
          </a:prstGeom>
        </p:spPr>
      </p:pic>
      <p:sp>
        <p:nvSpPr>
          <p:cNvPr id="4" name="Text 1"/>
          <p:cNvSpPr/>
          <p:nvPr/>
        </p:nvSpPr>
        <p:spPr>
          <a:xfrm>
            <a:off x="748189" y="4654629"/>
            <a:ext cx="2871192" cy="333970"/>
          </a:xfrm>
          <a:prstGeom prst="rect">
            <a:avLst/>
          </a:prstGeom>
          <a:noFill/>
          <a:ln/>
        </p:spPr>
        <p:txBody>
          <a:bodyPr wrap="none" lIns="0" tIns="0" rIns="0" bIns="0" rtlCol="0" anchor="t"/>
          <a:lstStyle/>
          <a:p>
            <a:pPr marL="0" indent="0" algn="l">
              <a:lnSpc>
                <a:spcPts val="2600"/>
              </a:lnSpc>
              <a:buNone/>
            </a:pPr>
            <a:r>
              <a:rPr lang="en-US" sz="2100" dirty="0">
                <a:solidFill>
                  <a:srgbClr val="CFCBBF"/>
                </a:solidFill>
                <a:latin typeface="Prata" pitchFamily="34" charset="0"/>
                <a:ea typeface="Prata" pitchFamily="34" charset="-122"/>
                <a:cs typeface="Prata" pitchFamily="34" charset="-120"/>
              </a:rPr>
              <a:t>Men's Street Footwear</a:t>
            </a:r>
            <a:endParaRPr lang="en-US" sz="2100" dirty="0"/>
          </a:p>
        </p:txBody>
      </p:sp>
      <p:sp>
        <p:nvSpPr>
          <p:cNvPr id="5" name="Text 2"/>
          <p:cNvSpPr/>
          <p:nvPr/>
        </p:nvSpPr>
        <p:spPr>
          <a:xfrm>
            <a:off x="748189" y="5116830"/>
            <a:ext cx="4164211" cy="2052399"/>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Men's Street Footwear is the top-selling product category for Adidas, generating $208.88 million in sales. This data point highlights strong consumer demand for Adidas' casual and lifestyle footwear targeted at male consumers.</a:t>
            </a:r>
            <a:endParaRPr lang="en-US" sz="1650" dirty="0"/>
          </a:p>
        </p:txBody>
      </p:sp>
      <p:pic>
        <p:nvPicPr>
          <p:cNvPr id="6" name="Image 1" descr="preencoded.png"/>
          <p:cNvPicPr>
            <a:picLocks noChangeAspect="1"/>
          </p:cNvPicPr>
          <p:nvPr/>
        </p:nvPicPr>
        <p:blipFill>
          <a:blip r:embed="rId4"/>
          <a:stretch>
            <a:fillRect/>
          </a:stretch>
        </p:blipFill>
        <p:spPr>
          <a:xfrm>
            <a:off x="5233035" y="1813798"/>
            <a:ext cx="4164211" cy="2573655"/>
          </a:xfrm>
          <a:prstGeom prst="rect">
            <a:avLst/>
          </a:prstGeom>
        </p:spPr>
      </p:pic>
      <p:sp>
        <p:nvSpPr>
          <p:cNvPr id="7" name="Text 3"/>
          <p:cNvSpPr/>
          <p:nvPr/>
        </p:nvSpPr>
        <p:spPr>
          <a:xfrm>
            <a:off x="5233035" y="4654629"/>
            <a:ext cx="4090868" cy="333970"/>
          </a:xfrm>
          <a:prstGeom prst="rect">
            <a:avLst/>
          </a:prstGeom>
          <a:noFill/>
          <a:ln/>
        </p:spPr>
        <p:txBody>
          <a:bodyPr wrap="none" lIns="0" tIns="0" rIns="0" bIns="0" rtlCol="0" anchor="t"/>
          <a:lstStyle/>
          <a:p>
            <a:pPr marL="0" indent="0" algn="l">
              <a:lnSpc>
                <a:spcPts val="2600"/>
              </a:lnSpc>
              <a:buNone/>
            </a:pPr>
            <a:r>
              <a:rPr lang="en-US" sz="2100" dirty="0">
                <a:solidFill>
                  <a:srgbClr val="CFCBBF"/>
                </a:solidFill>
                <a:latin typeface="Prata" pitchFamily="34" charset="0"/>
                <a:ea typeface="Prata" pitchFamily="34" charset="-122"/>
                <a:cs typeface="Prata" pitchFamily="34" charset="-120"/>
              </a:rPr>
              <a:t>Women's Apparel and Footwear</a:t>
            </a:r>
            <a:endParaRPr lang="en-US" sz="2100" dirty="0"/>
          </a:p>
        </p:txBody>
      </p:sp>
      <p:sp>
        <p:nvSpPr>
          <p:cNvPr id="8" name="Text 4"/>
          <p:cNvSpPr/>
          <p:nvPr/>
        </p:nvSpPr>
        <p:spPr>
          <a:xfrm>
            <a:off x="5233035" y="5116830"/>
            <a:ext cx="4164211" cy="2394466"/>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Women's Apparel and Women's Street Footwear are also top performers, contributing $179.04 million and $153.67 million in sales, respectively. Adidas effectively caters to its female consumer base across both clothing and footwear categories.</a:t>
            </a:r>
            <a:endParaRPr lang="en-US" sz="1650" dirty="0"/>
          </a:p>
        </p:txBody>
      </p:sp>
      <p:pic>
        <p:nvPicPr>
          <p:cNvPr id="9" name="Image 2" descr="preencoded.png"/>
          <p:cNvPicPr>
            <a:picLocks noChangeAspect="1"/>
          </p:cNvPicPr>
          <p:nvPr/>
        </p:nvPicPr>
        <p:blipFill>
          <a:blip r:embed="rId5"/>
          <a:stretch>
            <a:fillRect/>
          </a:stretch>
        </p:blipFill>
        <p:spPr>
          <a:xfrm>
            <a:off x="9717881" y="1813798"/>
            <a:ext cx="4164330" cy="2573655"/>
          </a:xfrm>
          <a:prstGeom prst="rect">
            <a:avLst/>
          </a:prstGeom>
        </p:spPr>
      </p:pic>
      <p:sp>
        <p:nvSpPr>
          <p:cNvPr id="10" name="Text 5"/>
          <p:cNvSpPr/>
          <p:nvPr/>
        </p:nvSpPr>
        <p:spPr>
          <a:xfrm>
            <a:off x="9717881" y="4654629"/>
            <a:ext cx="3758565" cy="333970"/>
          </a:xfrm>
          <a:prstGeom prst="rect">
            <a:avLst/>
          </a:prstGeom>
          <a:noFill/>
          <a:ln/>
        </p:spPr>
        <p:txBody>
          <a:bodyPr wrap="none" lIns="0" tIns="0" rIns="0" bIns="0" rtlCol="0" anchor="t"/>
          <a:lstStyle/>
          <a:p>
            <a:pPr marL="0" indent="0" algn="l">
              <a:lnSpc>
                <a:spcPts val="2600"/>
              </a:lnSpc>
              <a:buNone/>
            </a:pPr>
            <a:r>
              <a:rPr lang="en-US" sz="2100" dirty="0">
                <a:solidFill>
                  <a:srgbClr val="CFCBBF"/>
                </a:solidFill>
                <a:latin typeface="Prata" pitchFamily="34" charset="0"/>
                <a:ea typeface="Prata" pitchFamily="34" charset="-122"/>
                <a:cs typeface="Prata" pitchFamily="34" charset="-120"/>
              </a:rPr>
              <a:t>Expanding Product Offerings</a:t>
            </a:r>
            <a:endParaRPr lang="en-US" sz="2100" dirty="0"/>
          </a:p>
        </p:txBody>
      </p:sp>
      <p:sp>
        <p:nvSpPr>
          <p:cNvPr id="11" name="Text 6"/>
          <p:cNvSpPr/>
          <p:nvPr/>
        </p:nvSpPr>
        <p:spPr>
          <a:xfrm>
            <a:off x="9717881" y="5116830"/>
            <a:ext cx="4164330" cy="2394466"/>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The dashboard insights help Adidas guide future product development, marketing, and inventory management strategies. By understanding the sales performance of different product lines, the company can optimize its portfolio and allocate resources effectively.</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9500" y="744141"/>
            <a:ext cx="7899797" cy="678180"/>
          </a:xfrm>
          <a:prstGeom prst="rect">
            <a:avLst/>
          </a:prstGeom>
          <a:noFill/>
          <a:ln/>
        </p:spPr>
        <p:txBody>
          <a:bodyPr wrap="none" lIns="0" tIns="0" rIns="0" bIns="0" rtlCol="0" anchor="t"/>
          <a:lstStyle/>
          <a:p>
            <a:pPr marL="0" indent="0">
              <a:lnSpc>
                <a:spcPts val="5300"/>
              </a:lnSpc>
              <a:buNone/>
            </a:pPr>
            <a:r>
              <a:rPr lang="en-US" sz="4250" dirty="0">
                <a:solidFill>
                  <a:srgbClr val="F2E782"/>
                </a:solidFill>
                <a:latin typeface="Prata" pitchFamily="34" charset="0"/>
                <a:ea typeface="Prata" pitchFamily="34" charset="-122"/>
                <a:cs typeface="Prata" pitchFamily="34" charset="-120"/>
              </a:rPr>
              <a:t>    Retail Channel Performance</a:t>
            </a:r>
            <a:endParaRPr lang="en-US" sz="4250" dirty="0"/>
          </a:p>
        </p:txBody>
      </p:sp>
      <p:pic>
        <p:nvPicPr>
          <p:cNvPr id="3" name="Image 0" descr="preencoded.png"/>
          <p:cNvPicPr>
            <a:picLocks noChangeAspect="1"/>
          </p:cNvPicPr>
          <p:nvPr/>
        </p:nvPicPr>
        <p:blipFill>
          <a:blip r:embed="rId3"/>
          <a:stretch>
            <a:fillRect/>
          </a:stretch>
        </p:blipFill>
        <p:spPr>
          <a:xfrm>
            <a:off x="759500" y="1747838"/>
            <a:ext cx="4153376" cy="2566868"/>
          </a:xfrm>
          <a:prstGeom prst="rect">
            <a:avLst/>
          </a:prstGeom>
        </p:spPr>
      </p:pic>
      <p:sp>
        <p:nvSpPr>
          <p:cNvPr id="4" name="Text 1"/>
          <p:cNvSpPr/>
          <p:nvPr/>
        </p:nvSpPr>
        <p:spPr>
          <a:xfrm>
            <a:off x="759500" y="4585930"/>
            <a:ext cx="2712601" cy="338971"/>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West Gear Leads</a:t>
            </a:r>
            <a:endParaRPr lang="en-US" sz="2100" dirty="0"/>
          </a:p>
        </p:txBody>
      </p:sp>
      <p:sp>
        <p:nvSpPr>
          <p:cNvPr id="5" name="Text 2"/>
          <p:cNvSpPr/>
          <p:nvPr/>
        </p:nvSpPr>
        <p:spPr>
          <a:xfrm>
            <a:off x="759500" y="5055037"/>
            <a:ext cx="4153376" cy="2430304"/>
          </a:xfrm>
          <a:prstGeom prst="rect">
            <a:avLst/>
          </a:prstGeom>
          <a:noFill/>
          <a:ln/>
        </p:spPr>
        <p:txBody>
          <a:bodyPr wrap="square" lIns="0" tIns="0" rIns="0" bIns="0" rtlCol="0" anchor="t"/>
          <a:lstStyle/>
          <a:p>
            <a:pPr marL="0" indent="0" algn="l">
              <a:lnSpc>
                <a:spcPts val="2700"/>
              </a:lnSpc>
              <a:buNone/>
            </a:pPr>
            <a:r>
              <a:rPr lang="en-US" sz="1700" dirty="0">
                <a:solidFill>
                  <a:srgbClr val="CFCBBF"/>
                </a:solidFill>
                <a:latin typeface="Raleway" pitchFamily="34" charset="0"/>
                <a:ea typeface="Raleway" pitchFamily="34" charset="-122"/>
                <a:cs typeface="Raleway" pitchFamily="34" charset="-120"/>
              </a:rPr>
              <a:t>The dashboard reveals that West Gear is the top-performing retailer for Adidas, generating $242.96 million in sales. This data suggests that West Gear's strategic positioning, product selection, and customer experience have resonated well with Adidas' target consumers.</a:t>
            </a:r>
            <a:endParaRPr lang="en-US" sz="1700" dirty="0"/>
          </a:p>
        </p:txBody>
      </p:sp>
      <p:pic>
        <p:nvPicPr>
          <p:cNvPr id="6" name="Image 1" descr="preencoded.png"/>
          <p:cNvPicPr>
            <a:picLocks noChangeAspect="1"/>
          </p:cNvPicPr>
          <p:nvPr/>
        </p:nvPicPr>
        <p:blipFill>
          <a:blip r:embed="rId4"/>
          <a:stretch>
            <a:fillRect/>
          </a:stretch>
        </p:blipFill>
        <p:spPr>
          <a:xfrm>
            <a:off x="5238393" y="1747838"/>
            <a:ext cx="4153495" cy="2566988"/>
          </a:xfrm>
          <a:prstGeom prst="rect">
            <a:avLst/>
          </a:prstGeom>
        </p:spPr>
      </p:pic>
      <p:sp>
        <p:nvSpPr>
          <p:cNvPr id="7" name="Text 3"/>
          <p:cNvSpPr/>
          <p:nvPr/>
        </p:nvSpPr>
        <p:spPr>
          <a:xfrm>
            <a:off x="5238393" y="4586049"/>
            <a:ext cx="2934176" cy="338971"/>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Foot Locker's Strength</a:t>
            </a:r>
            <a:endParaRPr lang="en-US" sz="2100" dirty="0"/>
          </a:p>
        </p:txBody>
      </p:sp>
      <p:sp>
        <p:nvSpPr>
          <p:cNvPr id="8" name="Text 4"/>
          <p:cNvSpPr/>
          <p:nvPr/>
        </p:nvSpPr>
        <p:spPr>
          <a:xfrm>
            <a:off x="5238393" y="5055156"/>
            <a:ext cx="4153495" cy="2430304"/>
          </a:xfrm>
          <a:prstGeom prst="rect">
            <a:avLst/>
          </a:prstGeom>
          <a:noFill/>
          <a:ln/>
        </p:spPr>
        <p:txBody>
          <a:bodyPr wrap="square" lIns="0" tIns="0" rIns="0" bIns="0" rtlCol="0" anchor="t"/>
          <a:lstStyle/>
          <a:p>
            <a:pPr marL="0" indent="0" algn="l">
              <a:lnSpc>
                <a:spcPts val="2700"/>
              </a:lnSpc>
              <a:buNone/>
            </a:pPr>
            <a:r>
              <a:rPr lang="en-US" sz="1700" dirty="0">
                <a:solidFill>
                  <a:srgbClr val="CFCBBF"/>
                </a:solidFill>
                <a:latin typeface="Raleway" pitchFamily="34" charset="0"/>
                <a:ea typeface="Raleway" pitchFamily="34" charset="-122"/>
                <a:cs typeface="Raleway" pitchFamily="34" charset="-120"/>
              </a:rPr>
              <a:t>Foot Locker, a well-established specialty retailer, follows closely with $220.09 million in Adidas sales. This partnership highlights the continued importance of traditional brick-and-mortar channels in the brand's distribution and sales strategy.</a:t>
            </a:r>
            <a:endParaRPr lang="en-US" sz="1700" dirty="0"/>
          </a:p>
        </p:txBody>
      </p:sp>
      <p:pic>
        <p:nvPicPr>
          <p:cNvPr id="9" name="Image 2" descr="preencoded.png"/>
          <p:cNvPicPr>
            <a:picLocks noChangeAspect="1"/>
          </p:cNvPicPr>
          <p:nvPr/>
        </p:nvPicPr>
        <p:blipFill>
          <a:blip r:embed="rId5"/>
          <a:stretch>
            <a:fillRect/>
          </a:stretch>
        </p:blipFill>
        <p:spPr>
          <a:xfrm>
            <a:off x="9717405" y="1747838"/>
            <a:ext cx="4153495" cy="2566988"/>
          </a:xfrm>
          <a:prstGeom prst="rect">
            <a:avLst/>
          </a:prstGeom>
        </p:spPr>
      </p:pic>
      <p:sp>
        <p:nvSpPr>
          <p:cNvPr id="10" name="Text 5"/>
          <p:cNvSpPr/>
          <p:nvPr/>
        </p:nvSpPr>
        <p:spPr>
          <a:xfrm>
            <a:off x="9717405" y="4586049"/>
            <a:ext cx="3635335" cy="338971"/>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E-Commerce Opportunities</a:t>
            </a:r>
            <a:endParaRPr lang="en-US" sz="2100" dirty="0"/>
          </a:p>
        </p:txBody>
      </p:sp>
      <p:sp>
        <p:nvSpPr>
          <p:cNvPr id="11" name="Text 6"/>
          <p:cNvSpPr/>
          <p:nvPr/>
        </p:nvSpPr>
        <p:spPr>
          <a:xfrm>
            <a:off x="9717405" y="5055156"/>
            <a:ext cx="4153495" cy="2430304"/>
          </a:xfrm>
          <a:prstGeom prst="rect">
            <a:avLst/>
          </a:prstGeom>
          <a:noFill/>
          <a:ln/>
        </p:spPr>
        <p:txBody>
          <a:bodyPr wrap="square" lIns="0" tIns="0" rIns="0" bIns="0" rtlCol="0" anchor="t"/>
          <a:lstStyle/>
          <a:p>
            <a:pPr marL="0" indent="0" algn="l">
              <a:lnSpc>
                <a:spcPts val="2700"/>
              </a:lnSpc>
              <a:buNone/>
            </a:pPr>
            <a:r>
              <a:rPr lang="en-US" sz="1700" dirty="0">
                <a:solidFill>
                  <a:srgbClr val="CFCBBF"/>
                </a:solidFill>
                <a:latin typeface="Raleway" pitchFamily="34" charset="0"/>
                <a:ea typeface="Raleway" pitchFamily="34" charset="-122"/>
                <a:cs typeface="Raleway" pitchFamily="34" charset="-120"/>
              </a:rPr>
              <a:t>While Amazon and Walmart show lower sales volumes of $77.7 million and $74.56 million, respectively, these e-commerce platforms represent important growth opportunities for Adidas to reach a broader consumer base and expand its direct-to-consumer initiatives.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820579"/>
            <a:ext cx="9604653" cy="771525"/>
          </a:xfrm>
          <a:prstGeom prst="rect">
            <a:avLst/>
          </a:prstGeom>
          <a:noFill/>
          <a:ln/>
        </p:spPr>
        <p:txBody>
          <a:bodyPr wrap="none" lIns="0" tIns="0" rIns="0" bIns="0" rtlCol="0" anchor="t"/>
          <a:lstStyle/>
          <a:p>
            <a:pPr marL="0" indent="0">
              <a:lnSpc>
                <a:spcPts val="6050"/>
              </a:lnSpc>
              <a:buNone/>
            </a:pPr>
            <a:r>
              <a:rPr lang="en-US" sz="4850" dirty="0">
                <a:solidFill>
                  <a:srgbClr val="F2E782"/>
                </a:solidFill>
                <a:latin typeface="Prata" pitchFamily="34" charset="0"/>
                <a:ea typeface="Prata" pitchFamily="34" charset="-122"/>
                <a:cs typeface="Prata" pitchFamily="34" charset="-120"/>
              </a:rPr>
              <a:t>Unlocking Geographical Insights</a:t>
            </a:r>
            <a:endParaRPr lang="en-US" sz="4850" dirty="0"/>
          </a:p>
        </p:txBody>
      </p:sp>
      <p:pic>
        <p:nvPicPr>
          <p:cNvPr id="3" name="Image 0" descr="preencoded.png"/>
          <p:cNvPicPr>
            <a:picLocks noChangeAspect="1"/>
          </p:cNvPicPr>
          <p:nvPr/>
        </p:nvPicPr>
        <p:blipFill>
          <a:blip r:embed="rId3"/>
          <a:stretch>
            <a:fillRect/>
          </a:stretch>
        </p:blipFill>
        <p:spPr>
          <a:xfrm>
            <a:off x="864037" y="2085856"/>
            <a:ext cx="4053840" cy="2505432"/>
          </a:xfrm>
          <a:prstGeom prst="rect">
            <a:avLst/>
          </a:prstGeom>
        </p:spPr>
      </p:pic>
      <p:sp>
        <p:nvSpPr>
          <p:cNvPr id="4" name="Text 1"/>
          <p:cNvSpPr/>
          <p:nvPr/>
        </p:nvSpPr>
        <p:spPr>
          <a:xfrm>
            <a:off x="864037" y="4899898"/>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CFCBBF"/>
                </a:solidFill>
                <a:latin typeface="Prata" pitchFamily="34" charset="0"/>
                <a:ea typeface="Prata" pitchFamily="34" charset="-122"/>
                <a:cs typeface="Prata" pitchFamily="34" charset="-120"/>
              </a:rPr>
              <a:t>Sales Hotspots</a:t>
            </a:r>
            <a:endParaRPr lang="en-US" sz="2400" dirty="0"/>
          </a:p>
        </p:txBody>
      </p:sp>
      <p:sp>
        <p:nvSpPr>
          <p:cNvPr id="5" name="Text 2"/>
          <p:cNvSpPr/>
          <p:nvPr/>
        </p:nvSpPr>
        <p:spPr>
          <a:xfrm>
            <a:off x="864037" y="5433774"/>
            <a:ext cx="4053840" cy="1975247"/>
          </a:xfrm>
          <a:prstGeom prst="rect">
            <a:avLst/>
          </a:prstGeom>
          <a:noFill/>
          <a:ln/>
        </p:spPr>
        <p:txBody>
          <a:bodyPr wrap="square" lIns="0" tIns="0" rIns="0" bIns="0" rtlCol="0" anchor="t"/>
          <a:lstStyle/>
          <a:p>
            <a:pPr marL="0" indent="0" algn="l">
              <a:lnSpc>
                <a:spcPts val="3100"/>
              </a:lnSpc>
              <a:buNone/>
            </a:pPr>
            <a:r>
              <a:rPr lang="en-US" sz="1900" dirty="0">
                <a:solidFill>
                  <a:srgbClr val="CFCBBF"/>
                </a:solidFill>
                <a:latin typeface="Raleway" pitchFamily="34" charset="0"/>
                <a:ea typeface="Raleway" pitchFamily="34" charset="-122"/>
                <a:cs typeface="Raleway" pitchFamily="34" charset="-120"/>
              </a:rPr>
              <a:t>The dashboard reveals top-selling states like New York, California, and Illinois, informing targeted marketing and distribution strategies.</a:t>
            </a:r>
            <a:endParaRPr lang="en-US" sz="1900" dirty="0"/>
          </a:p>
        </p:txBody>
      </p:sp>
      <p:pic>
        <p:nvPicPr>
          <p:cNvPr id="6" name="Image 1" descr="preencoded.png"/>
          <p:cNvPicPr>
            <a:picLocks noChangeAspect="1"/>
          </p:cNvPicPr>
          <p:nvPr/>
        </p:nvPicPr>
        <p:blipFill>
          <a:blip r:embed="rId4"/>
          <a:stretch>
            <a:fillRect/>
          </a:stretch>
        </p:blipFill>
        <p:spPr>
          <a:xfrm>
            <a:off x="5288161" y="2085856"/>
            <a:ext cx="4053959" cy="2505432"/>
          </a:xfrm>
          <a:prstGeom prst="rect">
            <a:avLst/>
          </a:prstGeom>
        </p:spPr>
      </p:pic>
      <p:sp>
        <p:nvSpPr>
          <p:cNvPr id="7" name="Text 3"/>
          <p:cNvSpPr/>
          <p:nvPr/>
        </p:nvSpPr>
        <p:spPr>
          <a:xfrm>
            <a:off x="5288161" y="4899898"/>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CFCBBF"/>
                </a:solidFill>
                <a:latin typeface="Prata" pitchFamily="34" charset="0"/>
                <a:ea typeface="Prata" pitchFamily="34" charset="-122"/>
                <a:cs typeface="Prata" pitchFamily="34" charset="-120"/>
              </a:rPr>
              <a:t>Untapped Potential</a:t>
            </a:r>
            <a:endParaRPr lang="en-US" sz="2400" dirty="0"/>
          </a:p>
        </p:txBody>
      </p:sp>
      <p:sp>
        <p:nvSpPr>
          <p:cNvPr id="8" name="Text 4"/>
          <p:cNvSpPr/>
          <p:nvPr/>
        </p:nvSpPr>
        <p:spPr>
          <a:xfrm>
            <a:off x="5288161" y="5433774"/>
            <a:ext cx="4053959" cy="1580198"/>
          </a:xfrm>
          <a:prstGeom prst="rect">
            <a:avLst/>
          </a:prstGeom>
          <a:noFill/>
          <a:ln/>
        </p:spPr>
        <p:txBody>
          <a:bodyPr wrap="square" lIns="0" tIns="0" rIns="0" bIns="0" rtlCol="0" anchor="t"/>
          <a:lstStyle/>
          <a:p>
            <a:pPr marL="0" indent="0" algn="l">
              <a:lnSpc>
                <a:spcPts val="3100"/>
              </a:lnSpc>
              <a:buNone/>
            </a:pPr>
            <a:r>
              <a:rPr lang="en-US" sz="1900" dirty="0">
                <a:solidFill>
                  <a:srgbClr val="CFCBBF"/>
                </a:solidFill>
                <a:latin typeface="Raleway" pitchFamily="34" charset="0"/>
                <a:ea typeface="Raleway" pitchFamily="34" charset="-122"/>
                <a:cs typeface="Raleway" pitchFamily="34" charset="-120"/>
              </a:rPr>
              <a:t>Areas with lower sales offer potential for growth. Identifying these regions informs expansion strategies and tailored marketing.</a:t>
            </a:r>
            <a:endParaRPr lang="en-US" sz="1900" dirty="0"/>
          </a:p>
        </p:txBody>
      </p:sp>
      <p:pic>
        <p:nvPicPr>
          <p:cNvPr id="9" name="Image 2" descr="preencoded.png"/>
          <p:cNvPicPr>
            <a:picLocks noChangeAspect="1"/>
          </p:cNvPicPr>
          <p:nvPr/>
        </p:nvPicPr>
        <p:blipFill>
          <a:blip r:embed="rId5"/>
          <a:stretch>
            <a:fillRect/>
          </a:stretch>
        </p:blipFill>
        <p:spPr>
          <a:xfrm>
            <a:off x="9712404" y="2085856"/>
            <a:ext cx="4053840" cy="2505432"/>
          </a:xfrm>
          <a:prstGeom prst="rect">
            <a:avLst/>
          </a:prstGeom>
        </p:spPr>
      </p:pic>
      <p:sp>
        <p:nvSpPr>
          <p:cNvPr id="10" name="Text 5"/>
          <p:cNvSpPr/>
          <p:nvPr/>
        </p:nvSpPr>
        <p:spPr>
          <a:xfrm>
            <a:off x="9712404" y="4899898"/>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CFCBBF"/>
                </a:solidFill>
                <a:latin typeface="Prata" pitchFamily="34" charset="0"/>
                <a:ea typeface="Prata" pitchFamily="34" charset="-122"/>
                <a:cs typeface="Prata" pitchFamily="34" charset="-120"/>
              </a:rPr>
              <a:t>Informed Decisions</a:t>
            </a:r>
            <a:endParaRPr lang="en-US" sz="2400" dirty="0"/>
          </a:p>
        </p:txBody>
      </p:sp>
      <p:sp>
        <p:nvSpPr>
          <p:cNvPr id="11" name="Text 6"/>
          <p:cNvSpPr/>
          <p:nvPr/>
        </p:nvSpPr>
        <p:spPr>
          <a:xfrm>
            <a:off x="9712404" y="5433774"/>
            <a:ext cx="4053840" cy="1580198"/>
          </a:xfrm>
          <a:prstGeom prst="rect">
            <a:avLst/>
          </a:prstGeom>
          <a:noFill/>
          <a:ln/>
        </p:spPr>
        <p:txBody>
          <a:bodyPr wrap="square" lIns="0" tIns="0" rIns="0" bIns="0" rtlCol="0" anchor="t"/>
          <a:lstStyle/>
          <a:p>
            <a:pPr marL="0" indent="0" algn="l">
              <a:lnSpc>
                <a:spcPts val="3100"/>
              </a:lnSpc>
              <a:buNone/>
            </a:pPr>
            <a:r>
              <a:rPr lang="en-US" sz="1900" dirty="0">
                <a:solidFill>
                  <a:srgbClr val="CFCBBF"/>
                </a:solidFill>
                <a:latin typeface="Raleway" pitchFamily="34" charset="0"/>
                <a:ea typeface="Raleway" pitchFamily="34" charset="-122"/>
                <a:cs typeface="Raleway" pitchFamily="34" charset="-120"/>
              </a:rPr>
              <a:t>Detailed geographical data enables informed decisions on resource allocation, inventory management, and go-to-market approaches.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1259</Words>
  <Application>Microsoft Office PowerPoint</Application>
  <PresentationFormat>Custom</PresentationFormat>
  <Paragraphs>87</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Prata</vt:lpstr>
      <vt:lpstr>Arial</vt:lpstr>
      <vt:lpstr>Calibri</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7</cp:revision>
  <dcterms:created xsi:type="dcterms:W3CDTF">2024-10-12T06:25:28Z</dcterms:created>
  <dcterms:modified xsi:type="dcterms:W3CDTF">2024-10-12T14:15:41Z</dcterms:modified>
</cp:coreProperties>
</file>